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F1AB2-1976-4502-BF36-3FF5EA218861}" styleName="Medium Style 4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 w="12700">
              <a:solidFill>
                <a:schemeClr val="accent1"/>
              </a:solidFill>
            </a:ln>
          </a:bottom>
        </a:tcBdr>
        <a:fill>
          <a:solidFill>
            <a:schemeClr val="accent1">
              <a:tint val="20000"/>
            </a:schemeClr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  <a:fill>
          <a:solidFill>
            <a:schemeClr val="accent6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B9631B5-78F2-41C9-869B-9F39066F8104}" styleName="Medium Style 3 - Accent 4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38100">
              <a:solidFill>
                <a:schemeClr val="dk1"/>
              </a:solidFill>
            </a:ln>
          </a:top>
          <a:bottom>
            <a:ln w="38100">
              <a:solidFill>
                <a:schemeClr val="dk1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  <a:fill>
          <a:solidFill>
            <a:schemeClr val="accent3">
              <a:tint val="2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  <a:fill>
          <a:solidFill>
            <a:schemeClr val="accent3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6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800000000000001E-3"/>
          <c:y val="2.843E-2"/>
          <c:w val="0.81549000000000005"/>
          <c:h val="0.92274999999999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5"/>
          <c:dPt>
            <c:idx val="0"/>
            <c:bubble3D val="0"/>
            <c:spPr>
              <a:prstGeom prst="rect">
                <a:avLst/>
              </a:prstGeom>
              <a:solidFill>
                <a:srgbClr val="FFCCCC"/>
              </a:solidFill>
            </c:spPr>
          </c:dPt>
          <c:dPt>
            <c:idx val="3"/>
            <c:bubble3D val="0"/>
            <c:spPr>
              <a:prstGeom prst="rect">
                <a:avLst/>
              </a:prstGeom>
              <a:solidFill>
                <a:srgbClr val="66FF33"/>
              </a:solidFill>
            </c:spPr>
          </c:dPt>
          <c:dPt>
            <c:idx val="5"/>
            <c:bubble3D val="0"/>
            <c:spPr>
              <a:prstGeom prst="rect">
                <a:avLst/>
              </a:prstGeom>
              <a:solidFill>
                <a:srgbClr val="3399FF"/>
              </a:solidFill>
            </c:spPr>
          </c:dPt>
          <c:dLbls>
            <c:dLbl>
              <c:idx val="0"/>
              <c:layout>
                <c:manualLayout>
                  <c:x val="3.1800000000000001E-3"/>
                  <c:y val="7.1999999999999998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3800000000000003E-3"/>
                  <c:y val="-3.0899999999999999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330000000000001E-2"/>
                  <c:y val="-7.4099999999999999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9499999999999999E-3"/>
                  <c:y val="4.9709999999999997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3336000000000001"/>
                  <c:y val="-0.12955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6853000000000001"/>
                  <c:y val="-0.13406000000000001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2069999999999999E-2"/>
                  <c:y val="5.3900000000000003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>
                        <a:solidFill>
                          <a:schemeClr val="tx1"/>
                        </a:solidFill>
                      </a:rPr>
                      <a:t>дотации 0,9%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895E-2"/>
                  <c:y val="0.11506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/>
                    <a:cs typeface="Times New Roman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  11,1%</c:v>
                </c:pt>
                <c:pt idx="1">
                  <c:v>акцизы 19,4%</c:v>
                </c:pt>
                <c:pt idx="2">
                  <c:v>единый сельскохозяйственный налог 4,2%</c:v>
                </c:pt>
                <c:pt idx="3">
                  <c:v>налог на имущество физических лиц 2,2%</c:v>
                </c:pt>
                <c:pt idx="4">
                  <c:v>земельный налог 18,9%</c:v>
                </c:pt>
                <c:pt idx="5">
                  <c:v>доходы от сдачи в аренду земельных участков, имущества 0,2%</c:v>
                </c:pt>
                <c:pt idx="6">
                  <c:v>дотации 0,9%</c:v>
                </c:pt>
                <c:pt idx="7">
                  <c:v>субсидии 41,3%</c:v>
                </c:pt>
                <c:pt idx="8">
                  <c:v>субвенции 1,8%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11.1</c:v>
                </c:pt>
                <c:pt idx="1">
                  <c:v>19.399999999999999</c:v>
                </c:pt>
                <c:pt idx="2">
                  <c:v>4.2</c:v>
                </c:pt>
                <c:pt idx="3">
                  <c:v>2.2000000000000002</c:v>
                </c:pt>
                <c:pt idx="4">
                  <c:v>18.899999999999999</c:v>
                </c:pt>
                <c:pt idx="5">
                  <c:v>0.2</c:v>
                </c:pt>
                <c:pt idx="6">
                  <c:v>0.9</c:v>
                </c:pt>
                <c:pt idx="7">
                  <c:v>41.3</c:v>
                </c:pt>
                <c:pt idx="8">
                  <c:v>1.8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eparator> </c:separator>
          <c:showLeaderLines val="1"/>
        </c:dLbls>
      </c:pie3DChart>
      <c:spPr>
        <a:prstGeom prst="rect">
          <a:avLst/>
        </a:prstGeom>
        <a:noFill/>
      </c:spPr>
    </c:plotArea>
    <c:legend>
      <c:legendPos val="b"/>
      <c:legendEntry>
        <c:idx val="0"/>
        <c:txPr>
          <a:bodyPr/>
          <a:lstStyle/>
          <a:p>
            <a:pPr>
              <a:defRPr sz="1200">
                <a:solidFill>
                  <a:schemeClr val="tx1"/>
                </a:solidFill>
                <a:highlight>
                  <a:srgbClr val="FFFF00"/>
                </a:highlight>
                <a:latin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>
                <a:solidFill>
                  <a:schemeClr val="tx1"/>
                </a:solidFill>
                <a:highlight>
                  <a:srgbClr val="FFFF00"/>
                </a:highlight>
                <a:latin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>
                <a:solidFill>
                  <a:schemeClr val="tx1"/>
                </a:solidFill>
                <a:highlight>
                  <a:srgbClr val="FFFF00"/>
                </a:highlight>
                <a:latin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>
                <a:solidFill>
                  <a:schemeClr val="tx1"/>
                </a:solidFill>
                <a:highlight>
                  <a:srgbClr val="FFFF00"/>
                </a:highlight>
                <a:latin typeface="Times New Roman"/>
                <a:cs typeface="Times New Roman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>
                <a:solidFill>
                  <a:schemeClr val="tx1"/>
                </a:solidFill>
                <a:highlight>
                  <a:srgbClr val="FFFF00"/>
                </a:highlight>
                <a:latin typeface="Times New Roman"/>
                <a:cs typeface="Times New Roman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>
                <a:solidFill>
                  <a:schemeClr val="tx1"/>
                </a:solidFill>
                <a:highlight>
                  <a:srgbClr val="FFFF00"/>
                </a:highlight>
                <a:latin typeface="Times New Roman"/>
                <a:cs typeface="Times New Roman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0">
                <a:solidFill>
                  <a:schemeClr val="tx1"/>
                </a:solidFill>
                <a:highlight>
                  <a:srgbClr val="FFFF00"/>
                </a:highlight>
                <a:latin typeface="Times New Roman"/>
                <a:cs typeface="Times New Roman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200">
                <a:solidFill>
                  <a:schemeClr val="tx1"/>
                </a:solidFill>
                <a:highlight>
                  <a:srgbClr val="FFFF00"/>
                </a:highlight>
                <a:latin typeface="Times New Roman"/>
                <a:cs typeface="Times New Roman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200">
                <a:solidFill>
                  <a:schemeClr val="tx1"/>
                </a:solidFill>
                <a:highlight>
                  <a:srgbClr val="FFFF00"/>
                </a:highlight>
                <a:latin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2.7050000000000001E-2"/>
          <c:y val="0.69908999999999999"/>
          <c:w val="0.95384000000000002"/>
          <c:h val="0.29729"/>
        </c:manualLayout>
      </c:layout>
      <c:overlay val="0"/>
      <c:spPr>
        <a:prstGeom prst="rect">
          <a:avLst/>
        </a:prstGeom>
        <a:noFill/>
        <a:ln>
          <a:noFill/>
        </a:ln>
      </c:spPr>
      <c:txPr>
        <a:bodyPr/>
        <a:lstStyle/>
        <a:p>
          <a:pPr>
            <a:defRPr sz="1200">
              <a:solidFill>
                <a:srgbClr val="FFFF00"/>
              </a:solidFill>
              <a:latin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xfrm>
      <a:off x="1479933" y="535761"/>
      <a:ext cx="7206865" cy="6369124"/>
    </a:xfrm>
    <a:prstGeom prst="rect">
      <a:avLst/>
    </a:prstGeom>
    <a:ln w="6350" cap="flat" cmpd="sng" algn="ctr">
      <a:noFill/>
      <a:prstDash val="solid"/>
      <a:miter lim="800000"/>
      <a:headEnd type="none" w="med" len="med"/>
      <a:tailEnd type="none" w="med" len="me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2025 года</a:t>
            </a:r>
            <a:endParaRPr/>
          </a:p>
        </c:rich>
      </c:tx>
      <c:layout>
        <c:manualLayout>
          <c:xMode val="edge"/>
          <c:yMode val="edge"/>
          <c:x val="0.15392"/>
          <c:y val="1.7099999999999999E-3"/>
        </c:manualLayout>
      </c:layout>
      <c:overlay val="0"/>
    </c:title>
    <c:autoTitleDeleted val="0"/>
    <c:view3D>
      <c:rotX val="30"/>
      <c:rotY val="150"/>
      <c:rAngAx val="0"/>
      <c:perspective val="1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619999999999999E-2"/>
          <c:y val="0.16675000000000001"/>
          <c:w val="0.85496000000000005"/>
          <c:h val="0.49369000000000002"/>
        </c:manualLayout>
      </c:layout>
      <c:pie3D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Бюджет 2025 года</c:v>
                </c:pt>
              </c:strCache>
            </c:strRef>
          </c:tx>
          <c:explosion val="8"/>
          <c:dPt>
            <c:idx val="0"/>
            <c:bubble3D val="0"/>
            <c:spPr>
              <a:prstGeom prst="rect">
                <a:avLst/>
              </a:prstGeom>
              <a:solidFill>
                <a:srgbClr val="FFCCCC"/>
              </a:solidFill>
            </c:spPr>
          </c:dPt>
          <c:dPt>
            <c:idx val="3"/>
            <c:bubble3D val="0"/>
            <c:explosion val="10"/>
            <c:spPr>
              <a:prstGeom prst="rect">
                <a:avLst/>
              </a:prstGeom>
              <a:solidFill>
                <a:srgbClr val="66FF33"/>
              </a:solidFill>
            </c:spPr>
          </c:dPt>
          <c:dPt>
            <c:idx val="5"/>
            <c:bubble3D val="0"/>
            <c:spPr>
              <a:prstGeom prst="rect">
                <a:avLst/>
              </a:prstGeom>
              <a:solidFill>
                <a:srgbClr val="3399FF"/>
              </a:solidFill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4400000000000004E-3"/>
                  <c:y val="-3.1640000000000001E-2"/>
                </c:manualLayout>
              </c:layout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1">
                          <a:lumMod val="95000"/>
                        </a:schemeClr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layout>
                <c:manualLayout>
                  <c:x val="-0.14884"/>
                  <c:y val="5.8E-4"/>
                </c:manualLayout>
              </c:layout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5"/>
              <c:layout>
                <c:manualLayout>
                  <c:x val="1.129E-2"/>
                  <c:y val="1.1939999999999999E-2"/>
                </c:manualLayout>
              </c:layout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6"/>
              <c:layout>
                <c:manualLayout>
                  <c:x val="-0.13341"/>
                  <c:y val="-3.9699999999999996E-3"/>
                </c:manualLayout>
              </c:layout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1">
                          <a:lumMod val="95000"/>
                        </a:schemeClr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7"/>
              <c:layout>
                <c:manualLayout>
                  <c:x val="3.5389999999999998E-2"/>
                  <c:y val="1.52E-2"/>
                </c:manualLayout>
              </c:layout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1">
                          <a:lumMod val="95000"/>
                        </a:schemeClr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 w="19022">
                <a:noFill/>
              </a:ln>
            </c:sp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'Лист1'!$A$2:$A$9</c:f>
              <c:strCache>
                <c:ptCount val="8"/>
                <c:pt idx="0">
                  <c:v>налог на доходы физических лиц 12,9%</c:v>
                </c:pt>
                <c:pt idx="1">
                  <c:v>единый сельскохозяйственный налог 7,7%</c:v>
                </c:pt>
                <c:pt idx="2">
                  <c:v>налог на имущество физических лиц 4,3%</c:v>
                </c:pt>
                <c:pt idx="3">
                  <c:v>земельный налог 34,4%</c:v>
                </c:pt>
                <c:pt idx="4">
                  <c:v>доходы, получаемые в виде арендной платы за земли и аренды имущества 0,3%
</c:v>
                </c:pt>
                <c:pt idx="5">
                  <c:v>дотации 1,7%</c:v>
                </c:pt>
                <c:pt idx="6">
                  <c:v>акцизы 35,2%</c:v>
                </c:pt>
                <c:pt idx="7">
                  <c:v>субвенции 3,5%</c:v>
                </c:pt>
              </c:strCache>
            </c:strRef>
          </c:cat>
          <c:val>
            <c:numRef>
              <c:f>'Лист1'!$B$2:$B$9</c:f>
              <c:numCache>
                <c:formatCode>0.0</c:formatCode>
                <c:ptCount val="8"/>
                <c:pt idx="0">
                  <c:v>12.9</c:v>
                </c:pt>
                <c:pt idx="1">
                  <c:v>7.7</c:v>
                </c:pt>
                <c:pt idx="2">
                  <c:v>4.3</c:v>
                </c:pt>
                <c:pt idx="3">
                  <c:v>34.4</c:v>
                </c:pt>
                <c:pt idx="4">
                  <c:v>0.3</c:v>
                </c:pt>
                <c:pt idx="5">
                  <c:v>1.7</c:v>
                </c:pt>
                <c:pt idx="6">
                  <c:v>35.200000000000003</c:v>
                </c:pt>
                <c:pt idx="7">
                  <c:v>3.5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eparator> </c:separator>
          <c:showLeaderLines val="1"/>
        </c:dLbls>
      </c:pie3DChart>
      <c:spPr>
        <a:prstGeom prst="rect">
          <a:avLst/>
        </a:prstGeom>
        <a:noFill/>
        <a:ln w="19022">
          <a:noFill/>
        </a:ln>
      </c:spPr>
    </c:plotArea>
    <c:legend>
      <c:legendPos val="b"/>
      <c:layout>
        <c:manualLayout>
          <c:xMode val="edge"/>
          <c:yMode val="edge"/>
          <c:x val="1.7160000000000002E-2"/>
          <c:y val="0.53044999999999998"/>
          <c:w val="0.98282000000000003"/>
          <c:h val="0.44921"/>
        </c:manualLayout>
      </c:layout>
      <c:overlay val="0"/>
      <c:spPr>
        <a:prstGeom prst="rect">
          <a:avLst/>
        </a:prstGeom>
        <a:noFill/>
        <a:ln>
          <a:noFill/>
        </a:ln>
      </c:spPr>
    </c:legend>
    <c:plotVisOnly val="1"/>
    <c:dispBlanksAs val="zero"/>
    <c:showDLblsOverMax val="0"/>
  </c:chart>
  <c:spPr>
    <a:xfrm>
      <a:off x="174990" y="166685"/>
      <a:ext cx="4214838" cy="6672952"/>
    </a:xfrm>
    <a:prstGeom prst="rect">
      <a:avLst/>
    </a:prstGeom>
    <a:noFill/>
    <a:ln>
      <a:noFill/>
    </a:ln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2026 года</a:t>
            </a:r>
            <a:endParaRPr/>
          </a:p>
        </c:rich>
      </c:tx>
      <c:layout>
        <c:manualLayout>
          <c:xMode val="edge"/>
          <c:yMode val="edge"/>
          <c:x val="0.21110000000000001"/>
          <c:y val="0"/>
        </c:manualLayout>
      </c:layout>
      <c:overlay val="0"/>
    </c:title>
    <c:autoTitleDeleted val="0"/>
    <c:view3D>
      <c:rotX val="30"/>
      <c:rotY val="150"/>
      <c:rAngAx val="0"/>
      <c:perspective val="1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109999999999999E-2"/>
          <c:y val="0.18773000000000001"/>
          <c:w val="0.85496000000000005"/>
          <c:h val="0.451720000000000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2026 года</c:v>
                </c:pt>
              </c:strCache>
            </c:strRef>
          </c:tx>
          <c:explosion val="8"/>
          <c:dPt>
            <c:idx val="0"/>
            <c:bubble3D val="0"/>
            <c:spPr>
              <a:prstGeom prst="rect">
                <a:avLst/>
              </a:prstGeom>
              <a:solidFill>
                <a:srgbClr val="FFCCCC"/>
              </a:solidFill>
            </c:spPr>
          </c:dPt>
          <c:dPt>
            <c:idx val="3"/>
            <c:bubble3D val="0"/>
            <c:explosion val="10"/>
            <c:spPr>
              <a:prstGeom prst="rect">
                <a:avLst/>
              </a:prstGeom>
              <a:solidFill>
                <a:srgbClr val="66FF33"/>
              </a:solidFill>
            </c:spPr>
          </c:dPt>
          <c:dPt>
            <c:idx val="5"/>
            <c:bubble3D val="0"/>
            <c:spPr>
              <a:prstGeom prst="rect">
                <a:avLst/>
              </a:prstGeom>
              <a:solidFill>
                <a:srgbClr val="3399FF"/>
              </a:solidFill>
            </c:spPr>
          </c:dPt>
          <c:dLbls>
            <c:dLbl>
              <c:idx val="0"/>
              <c:layout>
                <c:manualLayout>
                  <c:x val="0"/>
                  <c:y val="-2.4819999999999998E-2"/>
                </c:manualLayout>
              </c:layout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4.3560000000000001E-2"/>
                  <c:y val="0"/>
                </c:manualLayout>
              </c:layout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1">
                          <a:lumMod val="95000"/>
                        </a:schemeClr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layout>
                <c:manualLayout>
                  <c:x val="2.7200000000000002E-3"/>
                  <c:y val="-3.014E-2"/>
                </c:manualLayout>
              </c:layout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layout>
                <c:manualLayout>
                  <c:x val="-2.1659999999999999E-2"/>
                  <c:y val="2.6589999999999999E-2"/>
                </c:manualLayout>
              </c:layout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5"/>
              <c:layout>
                <c:manualLayout>
                  <c:x val="8.5870000000000002E-2"/>
                  <c:y val="-7.1599999999999997E-3"/>
                </c:manualLayout>
              </c:layout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9022">
                <a:noFill/>
              </a:ln>
            </c:sp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 12,0%</c:v>
                </c:pt>
                <c:pt idx="1">
                  <c:v>единый сельскохозяйственный налог 7,0%</c:v>
                </c:pt>
                <c:pt idx="2">
                  <c:v>налог на имущество физических лиц 4,1%</c:v>
                </c:pt>
                <c:pt idx="3">
                  <c:v>земельный налог 30,6%</c:v>
                </c:pt>
                <c:pt idx="4">
                  <c:v>доходы, получаемые в виде арендной платы за земли и аренды имущества 0,3%
</c:v>
                </c:pt>
                <c:pt idx="5">
                  <c:v>дотации 1,4%</c:v>
                </c:pt>
                <c:pt idx="6">
                  <c:v>акцизы 41,3%</c:v>
                </c:pt>
                <c:pt idx="7">
                  <c:v>субвенции 3,3%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12</c:v>
                </c:pt>
                <c:pt idx="1">
                  <c:v>7</c:v>
                </c:pt>
                <c:pt idx="2">
                  <c:v>4.0999999999999996</c:v>
                </c:pt>
                <c:pt idx="3">
                  <c:v>30.6</c:v>
                </c:pt>
                <c:pt idx="4">
                  <c:v>0.3</c:v>
                </c:pt>
                <c:pt idx="5">
                  <c:v>1.4</c:v>
                </c:pt>
                <c:pt idx="6">
                  <c:v>41.3</c:v>
                </c:pt>
                <c:pt idx="7">
                  <c:v>3.3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eparator> </c:separator>
          <c:showLeaderLines val="1"/>
        </c:dLbls>
      </c:pie3DChart>
      <c:spPr>
        <a:prstGeom prst="rect">
          <a:avLst/>
        </a:prstGeom>
        <a:noFill/>
        <a:ln w="19022">
          <a:noFill/>
        </a:ln>
      </c:spPr>
    </c:plotArea>
    <c:legend>
      <c:legendPos val="r"/>
      <c:layout>
        <c:manualLayout>
          <c:xMode val="edge"/>
          <c:yMode val="edge"/>
          <c:x val="2.1479999999999999E-2"/>
          <c:y val="0.54257999999999995"/>
          <c:w val="0.92632000000000003"/>
          <c:h val="0.47434999999999999"/>
        </c:manualLayout>
      </c:layout>
      <c:overlay val="0"/>
      <c:spPr>
        <a:prstGeom prst="rect">
          <a:avLst/>
        </a:prstGeom>
        <a:noFill/>
        <a:ln>
          <a:noFill/>
        </a:ln>
      </c:spPr>
    </c:legend>
    <c:plotVisOnly val="1"/>
    <c:dispBlanksAs val="zero"/>
    <c:showDLblsOverMax val="0"/>
  </c:chart>
  <c:spPr>
    <a:xfrm>
      <a:off x="4572000" y="147637"/>
      <a:ext cx="4214838" cy="6472142"/>
    </a:xfrm>
    <a:prstGeom prst="rect">
      <a:avLst/>
    </a:prstGeom>
    <a:noFill/>
    <a:ln>
      <a:noFill/>
    </a:ln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09999999999999E-2"/>
          <c:y val="0"/>
          <c:w val="0.69072"/>
          <c:h val="0.785410000000000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бюджета                    на 2024 год</c:v>
                </c:pt>
                <c:pt idx="1">
                  <c:v>Расходы бюджета              на 2025 год</c:v>
                </c:pt>
                <c:pt idx="2">
                  <c:v>Расходы  бюджета                 на 2026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30.3</c:v>
                </c:pt>
                <c:pt idx="1">
                  <c:v>55.8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бюджета                    на 2024 год</c:v>
                </c:pt>
                <c:pt idx="1">
                  <c:v>Расходы бюджета              на 2025 год</c:v>
                </c:pt>
                <c:pt idx="2">
                  <c:v>Расходы  бюджета                 на 2026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1.8</c:v>
                </c:pt>
                <c:pt idx="1">
                  <c:v>3.6</c:v>
                </c:pt>
                <c:pt idx="2">
                  <c:v>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бюджета                    на 2024 год</c:v>
                </c:pt>
                <c:pt idx="1">
                  <c:v>Расходы бюджета              на 2025 год</c:v>
                </c:pt>
                <c:pt idx="2">
                  <c:v>Расходы  бюджета                 на 2026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 formatCode="0.0">
                  <c:v>0.8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бюджета                    на 2024 год</c:v>
                </c:pt>
                <c:pt idx="1">
                  <c:v>Расходы бюджета              на 2025 год</c:v>
                </c:pt>
                <c:pt idx="2">
                  <c:v>Расходы  бюджета                 на 2026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 formatCode="0.0">
                  <c:v>60.7</c:v>
                </c:pt>
                <c:pt idx="1">
                  <c:v>36.1</c:v>
                </c:pt>
                <c:pt idx="2">
                  <c:v>43.3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Жилищно-коммунальное хозяйство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бюджета                    на 2024 год</c:v>
                </c:pt>
                <c:pt idx="1">
                  <c:v>Расходы бюджета              на 2025 год</c:v>
                </c:pt>
                <c:pt idx="2">
                  <c:v>Расходы  бюджета                 на 2026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 formatCode="0.0">
                  <c:v>5.7</c:v>
                </c:pt>
                <c:pt idx="1">
                  <c:v>2.1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бюджета                    на 2024 год</c:v>
                </c:pt>
                <c:pt idx="1">
                  <c:v>Расходы бюджета              на 2025 год</c:v>
                </c:pt>
                <c:pt idx="2">
                  <c:v>Расходы  бюджета                 на 2026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0.7</c:v>
                </c:pt>
                <c:pt idx="1">
                  <c:v>0.9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eparator> </c:separator>
        </c:dLbls>
        <c:gapWidth val="150"/>
        <c:shape val="box"/>
        <c:axId val="-1683196768"/>
        <c:axId val="-1683192416"/>
        <c:axId val="0"/>
      </c:bar3DChart>
      <c:catAx>
        <c:axId val="-168319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/>
                <a:cs typeface="Times New Roman"/>
              </a:defRPr>
            </a:pPr>
            <a:endParaRPr lang="ru-RU"/>
          </a:p>
        </c:txPr>
        <c:crossAx val="-1683192416"/>
        <c:crosses val="autoZero"/>
        <c:auto val="1"/>
        <c:lblAlgn val="ctr"/>
        <c:lblOffset val="100"/>
        <c:tickMarkSkip val="1"/>
        <c:noMultiLvlLbl val="0"/>
      </c:catAx>
      <c:valAx>
        <c:axId val="-1683192416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one"/>
        <c:crossAx val="-168319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35999999999998"/>
          <c:y val="2.0250000000000001E-2"/>
          <c:w val="0.29383999999999999"/>
          <c:h val="0.94401999999999997"/>
        </c:manualLayout>
      </c:layout>
      <c:overlay val="0"/>
      <c:txPr>
        <a:bodyPr/>
        <a:lstStyle/>
        <a:p>
          <a:pPr>
            <a:defRPr sz="1600">
              <a:latin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7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1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187623" y="1600201"/>
            <a:ext cx="3528391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932039" y="1600201"/>
            <a:ext cx="375475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187623" y="1535113"/>
            <a:ext cx="35283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1187623" y="2174874"/>
            <a:ext cx="35283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860031" y="1535113"/>
            <a:ext cx="38267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860031" y="2174874"/>
            <a:ext cx="38267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273049"/>
            <a:ext cx="266429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995935" y="273050"/>
            <a:ext cx="469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187623" y="1435101"/>
            <a:ext cx="2664295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4800600"/>
            <a:ext cx="748883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187623" y="612774"/>
            <a:ext cx="7488831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187623" y="5367337"/>
            <a:ext cx="7488831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187623" y="1600201"/>
            <a:ext cx="7499175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6" name="Shape 1058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</p:spPr>
      </p:sp>
      <p:sp>
        <p:nvSpPr>
          <p:cNvPr id="48" name="Shape 1060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8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274638"/>
            <a:ext cx="7499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948263" y="6356350"/>
            <a:ext cx="17385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F8E3F0E9-0FC2-4DDE-87CF-3BA6A04EA4CC}" type="slidenum">
              <a:rPr lang="ru-RU"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214263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844279" y="6356350"/>
            <a:ext cx="26719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_____Microsoft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10" Type="http://schemas.openxmlformats.org/officeDocument/2006/relationships/chart" Target="../charts/chart3.xml"/><Relationship Id="rId4" Type="http://schemas.openxmlformats.org/officeDocument/2006/relationships/package" Target="../embeddings/_____Microsoft_Excel2.xlsx"/><Relationship Id="rId9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село Новозахаркино"/>
          <p:cNvPicPr/>
          <p:nvPr/>
        </p:nvPicPr>
        <p:blipFill>
          <a:blip r:embed="rId2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www.onlinee.xyz/upl/posts/2014-08/1408873736_allday_16.jp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4211960" y="188640"/>
            <a:ext cx="864096" cy="1088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3568" y="1340768"/>
            <a:ext cx="77724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4800">
                <a:solidFill>
                  <a:srgbClr val="FF0000"/>
                </a:solidFill>
                <a:latin typeface="PT Astra Serif"/>
                <a:ea typeface="PT Astra Serif"/>
              </a:rPr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403646" y="2681047"/>
            <a:ext cx="6480720" cy="233392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50000" lnSpcReduction="10000"/>
          </a:bodyPr>
          <a:lstStyle/>
          <a:p>
            <a:pPr algn="ctr">
              <a:defRPr/>
            </a:pP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</a:rPr>
              <a:t>ПОДГОТОВЛЕН НА ОСНОВАНИИ РЕШЕНИЯ СОВЕТА ДЕПУТАТОВ НОВОЗАХАРКИНСКОГО МУНИЦИПАЛЬНОГО ОБРАЗОВАНИЯ </a:t>
            </a:r>
            <a:endParaRPr/>
          </a:p>
          <a:p>
            <a:pPr algn="ctr">
              <a:defRPr/>
            </a:pP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ОТ 15.12.2023 Г. № 05-26/05</a:t>
            </a:r>
            <a:endParaRPr/>
          </a:p>
          <a:p>
            <a:pPr algn="ctr">
              <a:defRPr/>
            </a:pP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</a:rPr>
              <a:t>«О БЮДЖЕТЕ НОВОЗАХАРКИНСКОГО </a:t>
            </a:r>
            <a:endParaRPr/>
          </a:p>
          <a:p>
            <a:pPr algn="ctr">
              <a:defRPr/>
            </a:pP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</a:rPr>
              <a:t>МУНИЦИПАЛЬНОГО ОБРАЗОВАНИЯ </a:t>
            </a:r>
            <a:endParaRPr/>
          </a:p>
          <a:p>
            <a:pPr algn="ctr">
              <a:defRPr/>
            </a:pP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</a:rPr>
              <a:t>ПЕТРОВСКОГО МУНИЦИПАЛЬНОГО РАЙОНА</a:t>
            </a:r>
            <a:endParaRPr/>
          </a:p>
          <a:p>
            <a:pPr algn="ctr">
              <a:defRPr/>
            </a:pP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</a:rPr>
              <a:t>САРАТОВСКОЙ ОБЛАСТИ </a:t>
            </a:r>
            <a:endParaRPr/>
          </a:p>
          <a:p>
            <a:pPr algn="ctr">
              <a:defRPr/>
            </a:pP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</a:rPr>
              <a:t>НА </a:t>
            </a: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2024 </a:t>
            </a: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</a:rPr>
              <a:t>ГОД </a:t>
            </a:r>
            <a:endParaRPr/>
          </a:p>
          <a:p>
            <a:pPr algn="ctr">
              <a:defRPr/>
            </a:pP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</a:rPr>
              <a:t>И НА ПЛАНОВЫЙ ПЕРИОД </a:t>
            </a: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2025</a:t>
            </a: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  <a:cs typeface="Arial"/>
              </a:rPr>
              <a:t> И </a:t>
            </a: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2026 </a:t>
            </a:r>
            <a:r>
              <a:rPr lang="ru-RU" b="1" i="1">
                <a:solidFill>
                  <a:srgbClr val="002060"/>
                </a:solidFill>
                <a:latin typeface="PT Astra Serif"/>
                <a:ea typeface="PT Astra Serif"/>
              </a:rPr>
              <a:t>ГОДОВ»</a:t>
            </a:r>
            <a:endParaRPr lang="ru-RU" b="1">
              <a:solidFill>
                <a:srgbClr val="0070C0"/>
              </a:solidFill>
              <a:latin typeface="PT Astra Serif"/>
              <a:ea typeface="PT Astra Serif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88640"/>
            <a:ext cx="8229600" cy="86409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b="1">
                <a:solidFill>
                  <a:schemeClr val="accent3">
                    <a:lumMod val="50000"/>
                  </a:schemeClr>
                </a:solidFill>
                <a:latin typeface="PT Astra Serif"/>
                <a:ea typeface="PT Astra Serif"/>
              </a:rPr>
              <a:t>СТРУКТУРА РАСХОДОВ БЮДЖЕТА </a:t>
            </a:r>
            <a:br>
              <a:rPr lang="ru-RU" sz="1800" b="1">
                <a:solidFill>
                  <a:schemeClr val="accent3">
                    <a:lumMod val="50000"/>
                  </a:schemeClr>
                </a:solidFill>
                <a:latin typeface="PT Astra Serif"/>
                <a:ea typeface="PT Astra Serif"/>
              </a:rPr>
            </a:br>
            <a:r>
              <a:rPr lang="ru-RU" sz="1800" b="1">
                <a:solidFill>
                  <a:schemeClr val="accent3">
                    <a:lumMod val="50000"/>
                  </a:schemeClr>
                </a:solidFill>
                <a:latin typeface="PT Astra Serif"/>
                <a:ea typeface="PT Astra Serif"/>
              </a:rPr>
              <a:t>НОВОЗАХАРКИНСКОГО МУНИЦИПАЛЬНОГО ОБРАЗОВАНИЯ НА 2024 ГОД  </a:t>
            </a:r>
            <a:br>
              <a:rPr lang="ru-RU" sz="1800" b="1">
                <a:solidFill>
                  <a:schemeClr val="accent3">
                    <a:lumMod val="50000"/>
                  </a:schemeClr>
                </a:solidFill>
                <a:latin typeface="PT Astra Serif"/>
                <a:ea typeface="PT Astra Serif"/>
              </a:rPr>
            </a:br>
            <a:r>
              <a:rPr lang="ru-RU" sz="1800" b="1">
                <a:solidFill>
                  <a:schemeClr val="accent3">
                    <a:lumMod val="50000"/>
                  </a:schemeClr>
                </a:solidFill>
                <a:latin typeface="PT Astra Serif"/>
                <a:ea typeface="PT Astra Serif"/>
              </a:rPr>
              <a:t>И НА ПЛАНОВЫЙ ПЕРИОД 2025 И 2026 ГОДОВ (</a:t>
            </a:r>
            <a:r>
              <a:rPr lang="ru-RU" sz="1800">
                <a:solidFill>
                  <a:schemeClr val="accent3">
                    <a:lumMod val="50000"/>
                  </a:schemeClr>
                </a:solidFill>
              </a:rPr>
              <a:t>%)</a:t>
            </a:r>
          </a:p>
        </p:txBody>
      </p:sp>
      <p:graphicFrame>
        <p:nvGraphicFramePr>
          <p:cNvPr id="1702276486" name="Диаграмма 1702276485"/>
          <p:cNvGraphicFramePr>
            <a:graphicFrameLocks/>
          </p:cNvGraphicFramePr>
          <p:nvPr/>
        </p:nvGraphicFramePr>
        <p:xfrm>
          <a:off x="467543" y="1196751"/>
          <a:ext cx="8424936" cy="5343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332656"/>
            <a:ext cx="8229600" cy="86409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МЕЮБЮДЖЕТНЫЕ ТРАНСФЕРТЫ НА ВЫПОЛНЕНИЕ ПЕРЕДАННЫХ ПОЛНОМОЧИЙ В БЮДЖЕТ ПЕТРОВСКОГО МУНИЦИПАЛЬНОГО РАЙОНА В 2024 ГОДУ И НА ПЛАНОВЫЙ ПЕРИОД 2025 И 2026 ГОДЫ</a:t>
            </a:r>
            <a:endParaRPr lang="ru-RU" sz="1800" b="1">
              <a:solidFill>
                <a:srgbClr val="FFFF00"/>
              </a:solidFill>
              <a:latin typeface="PT Astra Serif"/>
              <a:ea typeface="PT Astra Serif"/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323529" y="1484784"/>
          <a:ext cx="8496943" cy="518457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176463"/>
                <a:gridCol w="1368152"/>
                <a:gridCol w="1440160"/>
                <a:gridCol w="1512168"/>
              </a:tblGrid>
              <a:tr h="88934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Полномочия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План на 2024 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План на 2025 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План на 2026 год (тыс.руб.)</a:t>
                      </a:r>
                    </a:p>
                  </a:txBody>
                  <a:tcPr/>
                </a:tc>
              </a:tr>
              <a:tr h="1317848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Выполнение полномочий по формированию, исполнению и осуществлению контроля бюджета муниципального образования</a:t>
                      </a:r>
                      <a:endParaRPr lang="ru-RU" sz="1800" b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52,0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54,0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56,0</a:t>
                      </a:r>
                      <a:endParaRPr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Выполнение полномочий по осуществлению внешнего муниципального финансового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126,2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131,2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136,4</a:t>
                      </a:r>
                      <a:endParaRPr/>
                    </a:p>
                  </a:txBody>
                  <a:tcPr/>
                </a:tc>
              </a:tr>
              <a:tr h="14171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Выполнение полномочий по ведению бухгалтерского учета финансово – хозяйственной деятельности администрации поселения и (или) казенных учреждений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251,5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261,6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272,0</a:t>
                      </a:r>
                      <a:endParaRPr/>
                    </a:p>
                  </a:txBody>
                  <a:tcPr/>
                </a:tc>
              </a:tr>
              <a:tr h="527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ИТОГО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b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429,7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b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446,8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b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464,4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404664"/>
            <a:ext cx="8229600" cy="5040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>
                <a:solidFill>
                  <a:srgbClr val="FFC000"/>
                </a:solidFill>
                <a:latin typeface="PT Astra Serif"/>
                <a:ea typeface="PT Astra Serif"/>
              </a:rPr>
              <a:t>КОНТАКТНАЯ ИНФОРМАЦИ</a:t>
            </a:r>
            <a:r>
              <a:rPr lang="ru-RU" sz="3200">
                <a:solidFill>
                  <a:srgbClr val="FFC000"/>
                </a:solidFill>
              </a:rPr>
              <a:t>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95536" y="1340768"/>
            <a:ext cx="8229600" cy="511256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8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Адрес: </a:t>
            </a:r>
            <a:r>
              <a:rPr lang="ru-RU" sz="2800" b="1">
                <a:solidFill>
                  <a:srgbClr val="C00000"/>
                </a:solidFill>
                <a:latin typeface="PT Astra Serif"/>
                <a:ea typeface="PT Astra Serif"/>
              </a:rPr>
              <a:t>412 534 Саратовская область, </a:t>
            </a:r>
            <a:endParaRPr/>
          </a:p>
          <a:p>
            <a:pPr>
              <a:buNone/>
              <a:defRPr/>
            </a:pPr>
            <a:r>
              <a:rPr lang="ru-RU" sz="2800" b="1">
                <a:solidFill>
                  <a:srgbClr val="C00000"/>
                </a:solidFill>
                <a:latin typeface="PT Astra Serif"/>
                <a:ea typeface="PT Astra Serif"/>
              </a:rPr>
              <a:t>             Петровский район, с. Новозахаркино, </a:t>
            </a:r>
            <a:endParaRPr/>
          </a:p>
          <a:p>
            <a:pPr>
              <a:buNone/>
              <a:defRPr/>
            </a:pPr>
            <a:r>
              <a:rPr lang="ru-RU" sz="2800" b="1">
                <a:solidFill>
                  <a:srgbClr val="C00000"/>
                </a:solidFill>
                <a:latin typeface="PT Astra Serif"/>
                <a:ea typeface="PT Astra Serif"/>
              </a:rPr>
              <a:t>              ул. Советская д. 2.</a:t>
            </a:r>
            <a:endParaRPr/>
          </a:p>
          <a:p>
            <a:pPr>
              <a:buNone/>
              <a:defRPr/>
            </a:pPr>
            <a:endParaRPr lang="ru-RU" sz="2800" b="1">
              <a:solidFill>
                <a:schemeClr val="accent1">
                  <a:lumMod val="75000"/>
                </a:schemeClr>
              </a:solidFill>
              <a:latin typeface="PT Astra Serif"/>
              <a:ea typeface="PT Astra Serif"/>
            </a:endParaRPr>
          </a:p>
          <a:p>
            <a:pPr>
              <a:buNone/>
              <a:defRPr/>
            </a:pPr>
            <a:r>
              <a:rPr lang="ru-RU" sz="28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Телефон: </a:t>
            </a:r>
            <a:r>
              <a:rPr lang="ru-RU" sz="2800" b="1">
                <a:solidFill>
                  <a:srgbClr val="C00000"/>
                </a:solidFill>
                <a:latin typeface="PT Astra Serif"/>
                <a:ea typeface="PT Astra Serif"/>
              </a:rPr>
              <a:t>8(845 55) 51-6-41</a:t>
            </a:r>
            <a:endParaRPr/>
          </a:p>
          <a:p>
            <a:pPr>
              <a:buNone/>
              <a:defRPr/>
            </a:pPr>
            <a:r>
              <a:rPr lang="ru-RU" sz="2800" b="1">
                <a:solidFill>
                  <a:srgbClr val="C00000"/>
                </a:solidFill>
                <a:latin typeface="PT Astra Serif"/>
                <a:ea typeface="PT Astra Serif"/>
              </a:rPr>
              <a:t>                 8(845 55) 51-6-42</a:t>
            </a:r>
            <a:endParaRPr/>
          </a:p>
          <a:p>
            <a:pPr>
              <a:buNone/>
              <a:defRPr/>
            </a:pPr>
            <a:endParaRPr lang="ru-RU" sz="2800" b="1">
              <a:solidFill>
                <a:srgbClr val="C00000"/>
              </a:solidFill>
              <a:latin typeface="PT Astra Serif"/>
              <a:ea typeface="PT Astra Serif"/>
            </a:endParaRPr>
          </a:p>
          <a:p>
            <a:pPr>
              <a:buNone/>
              <a:defRPr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E-mail</a:t>
            </a:r>
            <a:r>
              <a:rPr lang="ru-RU" sz="28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: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 </a:t>
            </a:r>
            <a:r>
              <a:rPr lang="en-US" sz="2800" b="1">
                <a:solidFill>
                  <a:srgbClr val="C00000"/>
                </a:solidFill>
                <a:latin typeface="PT Astra Serif"/>
                <a:ea typeface="PT Astra Serif"/>
              </a:rPr>
              <a:t>admzach@rambler.ru </a:t>
            </a:r>
            <a:endParaRPr lang="ru-RU" sz="2800" b="1">
              <a:solidFill>
                <a:srgbClr val="C00000"/>
              </a:solidFill>
              <a:latin typeface="PT Astra Serif"/>
              <a:ea typeface="PT Astra Serif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358102" y="5229200"/>
            <a:ext cx="3168351" cy="1278494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260648"/>
            <a:ext cx="8229600" cy="9361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>
                <a:latin typeface="PT Astra Serif"/>
                <a:ea typeface="PT Astra Serif"/>
              </a:rPr>
              <a:t>ОСНОВНЫЕ ПОНЯТИЯ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251520" y="1484784"/>
            <a:ext cx="8640960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defRPr/>
            </a:pPr>
            <a:r>
              <a:rPr lang="ru-RU" sz="2900">
                <a:solidFill>
                  <a:srgbClr val="FF0000"/>
                </a:solidFill>
                <a:latin typeface="PT Astra Serif"/>
                <a:ea typeface="PT Astra Serif"/>
              </a:rPr>
              <a:t>Бюджет</a:t>
            </a:r>
            <a:r>
              <a:rPr lang="ru-RU" sz="2900">
                <a:solidFill>
                  <a:srgbClr val="FFC000"/>
                </a:solidFill>
                <a:latin typeface="PT Astra Serif"/>
                <a:ea typeface="PT Astra Serif"/>
              </a:rPr>
              <a:t> </a:t>
            </a:r>
            <a:r>
              <a:rPr lang="ru-RU" sz="2900">
                <a:latin typeface="PT Astra Serif"/>
                <a:ea typeface="PT Astra Serif"/>
              </a:rPr>
              <a:t>- </a:t>
            </a:r>
            <a:r>
              <a:rPr lang="ru-RU" sz="3600">
                <a:latin typeface="PT Astra Serif"/>
                <a:ea typeface="PT Astra Serif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самоуправления;</a:t>
            </a:r>
            <a:endParaRPr/>
          </a:p>
          <a:p>
            <a:pPr algn="just">
              <a:defRPr/>
            </a:pPr>
            <a:r>
              <a:rPr lang="ru-RU" sz="3600">
                <a:solidFill>
                  <a:srgbClr val="FF0000"/>
                </a:solidFill>
                <a:latin typeface="PT Astra Serif"/>
                <a:ea typeface="PT Astra Serif"/>
              </a:rPr>
              <a:t>Доходы бюджета </a:t>
            </a:r>
            <a:r>
              <a:rPr lang="ru-RU" sz="3600">
                <a:latin typeface="PT Astra Serif"/>
                <a:ea typeface="PT Astra Serif"/>
              </a:rPr>
              <a:t>- поступающие в бюджет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бюджета;</a:t>
            </a:r>
            <a:endParaRPr/>
          </a:p>
          <a:p>
            <a:pPr algn="just">
              <a:defRPr/>
            </a:pPr>
            <a:r>
              <a:rPr lang="ru-RU" sz="3600">
                <a:solidFill>
                  <a:srgbClr val="FF0000"/>
                </a:solidFill>
                <a:latin typeface="PT Astra Serif"/>
                <a:ea typeface="PT Astra Serif"/>
              </a:rPr>
              <a:t>Расходы бюджета </a:t>
            </a:r>
            <a:r>
              <a:rPr lang="ru-RU" sz="3600">
                <a:latin typeface="PT Astra Serif"/>
                <a:ea typeface="PT Astra Serif"/>
              </a:rPr>
              <a:t>- выплачиваемые из бюджета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бюджета;</a:t>
            </a:r>
            <a:endParaRPr/>
          </a:p>
          <a:p>
            <a:pPr algn="just">
              <a:defRPr/>
            </a:pPr>
            <a:r>
              <a:rPr lang="ru-RU" sz="3600">
                <a:solidFill>
                  <a:srgbClr val="FF0000"/>
                </a:solidFill>
                <a:latin typeface="PT Astra Serif"/>
                <a:ea typeface="PT Astra Serif"/>
              </a:rPr>
              <a:t>Дефицит бюджета </a:t>
            </a:r>
            <a:r>
              <a:rPr lang="ru-RU" sz="3600">
                <a:latin typeface="PT Astra Serif"/>
                <a:ea typeface="PT Astra Serif"/>
              </a:rPr>
              <a:t>- превышение расходов бюджета над его доходами;</a:t>
            </a:r>
            <a:endParaRPr/>
          </a:p>
          <a:p>
            <a:pPr algn="just">
              <a:defRPr/>
            </a:pPr>
            <a:r>
              <a:rPr lang="ru-RU" sz="3600">
                <a:solidFill>
                  <a:srgbClr val="FF0000"/>
                </a:solidFill>
                <a:latin typeface="PT Astra Serif"/>
                <a:ea typeface="PT Astra Serif"/>
              </a:rPr>
              <a:t>Профицит бюджета </a:t>
            </a:r>
            <a:r>
              <a:rPr lang="ru-RU" sz="3600">
                <a:latin typeface="PT Astra Serif"/>
                <a:ea typeface="PT Astra Serif"/>
              </a:rPr>
              <a:t>- превышение доходов бюджета над его расходами;</a:t>
            </a:r>
            <a:endParaRPr/>
          </a:p>
          <a:p>
            <a:pPr algn="just">
              <a:defRPr/>
            </a:pPr>
            <a:r>
              <a:rPr lang="ru-RU" sz="3600">
                <a:solidFill>
                  <a:srgbClr val="FF0000"/>
                </a:solidFill>
                <a:latin typeface="PT Astra Serif"/>
                <a:ea typeface="PT Astra Serif"/>
              </a:rPr>
              <a:t>Дотации</a:t>
            </a:r>
            <a:r>
              <a:rPr lang="ru-RU" sz="3600">
                <a:latin typeface="PT Astra Serif"/>
                <a:ea typeface="PT Astra Serif"/>
              </a:rPr>
              <a:t>  - межбюджетные трансферты, предоставляемые на безвозмездной и безвозвратной основе без установления направлений их использования;</a:t>
            </a:r>
            <a:endParaRPr/>
          </a:p>
          <a:p>
            <a:pPr algn="just">
              <a:defRPr/>
            </a:pPr>
            <a:r>
              <a:rPr lang="ru-RU" sz="3600">
                <a:solidFill>
                  <a:srgbClr val="FF0000"/>
                </a:solidFill>
                <a:latin typeface="PT Astra Serif"/>
                <a:ea typeface="PT Astra Serif"/>
              </a:rPr>
              <a:t>Межбюджетные трансферты </a:t>
            </a:r>
            <a:r>
              <a:rPr lang="ru-RU" sz="3600">
                <a:latin typeface="PT Astra Serif"/>
                <a:ea typeface="PT Astra Serif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  <a:endParaRPr/>
          </a:p>
          <a:p>
            <a:pPr>
              <a:defRPr/>
            </a:pPr>
            <a:endParaRPr lang="ru-RU"/>
          </a:p>
          <a:p>
            <a:pPr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337991"/>
            <a:ext cx="8229600" cy="9167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 algn="ctr">
              <a:defRPr/>
            </a:pP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ОСНОВНЫЕ ПАРАМЕТРЫ </a:t>
            </a:r>
            <a:br>
              <a:rPr lang="ru-RU" sz="1600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</a:b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БЮДЖЕТА НОВОЗАХАРКИНСКОГО МУНИЦИПАЛЬНОГО ОБРАЗОВАНИЯ НА 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  <a:cs typeface="Times New Roman"/>
              </a:rPr>
              <a:t>2024 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ГОД  И НА ПЛАНОВЫЙ ПЕРИОД 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  <a:cs typeface="Times New Roman"/>
              </a:rPr>
              <a:t>2025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  <a:cs typeface="Arial"/>
              </a:rPr>
              <a:t> И 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  <a:cs typeface="Times New Roman"/>
              </a:rPr>
              <a:t>2026 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ГОДОВ</a:t>
            </a:r>
            <a:r>
              <a:rPr lang="ru-RU" sz="1400" i="1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/>
            </a:r>
            <a:br>
              <a:rPr lang="ru-RU" sz="1400" i="1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</a:br>
            <a:r>
              <a:rPr lang="ru-RU" sz="1400" i="1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(тыс. руб.) </a:t>
            </a:r>
            <a:r>
              <a:rPr lang="ru-RU" sz="1400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/>
            </a:r>
            <a:br>
              <a:rPr lang="ru-RU" sz="1400"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</a:br>
            <a:endParaRPr sz="1400">
              <a:solidFill>
                <a:schemeClr val="accent1">
                  <a:lumMod val="50000"/>
                </a:schemeClr>
              </a:solidFill>
              <a:latin typeface="PT Astra Serif"/>
              <a:ea typeface="PT Astra Serif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39956"/>
          <a:ext cx="8331998" cy="5531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944"/>
                <a:gridCol w="1241653"/>
                <a:gridCol w="1222879"/>
                <a:gridCol w="1154941"/>
                <a:gridCol w="1154941"/>
                <a:gridCol w="1154941"/>
              </a:tblGrid>
              <a:tr h="47804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PT Astra Serif"/>
                          <a:ea typeface="PT Astra Serif"/>
                          <a:cs typeface="Times New Roman"/>
                        </a:rPr>
                        <a:t>Показатели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PT Astra Serif"/>
                          <a:ea typeface="PT Astra Serif"/>
                          <a:cs typeface="Times New Roman"/>
                        </a:rPr>
                        <a:t> Отчет              2022 год </a:t>
                      </a:r>
                      <a:endParaRPr lang="ru-RU" sz="14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PT Astra Serif"/>
                          <a:ea typeface="PT Astra Serif"/>
                          <a:cs typeface="Times New Roman"/>
                        </a:rPr>
                        <a:t>Оценка                   2023 год</a:t>
                      </a:r>
                      <a:endParaRPr lang="ru-RU" sz="14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PT Astra Serif"/>
                          <a:ea typeface="PT Astra Serif"/>
                          <a:cs typeface="Times New Roman"/>
                        </a:rPr>
                        <a:t>2024 год</a:t>
                      </a:r>
                      <a:endParaRPr lang="ru-RU" sz="14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PT Astra Serif"/>
                          <a:ea typeface="PT Astra Serif"/>
                          <a:cs typeface="Times New Roman"/>
                        </a:rPr>
                        <a:t>2025 год</a:t>
                      </a:r>
                      <a:endParaRPr lang="ru-RU" sz="14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PT Astra Serif"/>
                          <a:ea typeface="PT Astra Serif"/>
                          <a:cs typeface="Times New Roman"/>
                        </a:rPr>
                        <a:t>2026 год</a:t>
                      </a:r>
                      <a:endParaRPr lang="ru-RU" sz="14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06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PT Astra Serif"/>
                          <a:ea typeface="PT Astra Serif"/>
                          <a:cs typeface="Times New Roman"/>
                        </a:rPr>
                        <a:t>Доходы, всего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22709,0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21789,9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19308,5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10898,1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12545,7</a:t>
                      </a:r>
                    </a:p>
                  </a:txBody>
                  <a:tcPr/>
                </a:tc>
              </a:tr>
              <a:tr h="38832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из них: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</a:tr>
              <a:tr h="65460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i="1">
                          <a:latin typeface="PT Astra Serif"/>
                          <a:ea typeface="PT Astra Serif"/>
                          <a:cs typeface="Times New Roman"/>
                        </a:rPr>
                        <a:t>налоговые и неналоговые доходы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14179,1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11794,1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10821,9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10329,6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11945,8</a:t>
                      </a:r>
                    </a:p>
                  </a:txBody>
                  <a:tcPr/>
                </a:tc>
              </a:tr>
              <a:tr h="65460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i="1">
                          <a:latin typeface="PT Astra Serif"/>
                          <a:ea typeface="PT Astra Serif"/>
                          <a:cs typeface="Times New Roman"/>
                        </a:rPr>
                        <a:t>безвозмездные поступления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8529,9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9995,8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8486,6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568,5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599,9</a:t>
                      </a:r>
                    </a:p>
                  </a:txBody>
                  <a:tcPr/>
                </a:tc>
              </a:tr>
              <a:tr h="38832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PT Astra Serif"/>
                          <a:ea typeface="PT Astra Serif"/>
                          <a:cs typeface="Times New Roman"/>
                        </a:rPr>
                        <a:t>Расходы ,всего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16754,8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18343,4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19308,5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10898,1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12545,7</a:t>
                      </a:r>
                    </a:p>
                  </a:txBody>
                  <a:tcPr/>
                </a:tc>
              </a:tr>
              <a:tr h="65460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Дефицит (-),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проффицит (+)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+5954,2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+3446,5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</a:rPr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</a:rPr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</a:rPr>
                        <a:t> -</a:t>
                      </a:r>
                    </a:p>
                  </a:txBody>
                  <a:tcPr/>
                </a:tc>
              </a:tr>
              <a:tr h="9107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Источники финансирования дефицита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- 5954,2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- 3446,5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</a:tr>
              <a:tr h="80071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i="1">
                          <a:latin typeface="PT Astra Serif"/>
                          <a:ea typeface="PT Astra Serif"/>
                          <a:cs typeface="Times New Roman"/>
                        </a:rPr>
                        <a:t>Отношение дефицита бюджета к доходам, % (без учета безвозмездных поступлений)</a:t>
                      </a:r>
                      <a:endParaRPr sz="12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i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  <a:endParaRPr sz="1200" i="1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i="1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  <a:endParaRPr sz="1200" i="1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  <a:endParaRPr sz="12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  <a:endParaRPr sz="12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  <a:endParaRPr sz="12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469"/>
    </mc:Choice>
    <mc:Fallback xmlns:w="http://schemas.openxmlformats.org/wordprocessingml/2006/main" xmlns:m="http://schemas.openxmlformats.org/officeDocument/2006/math" xmlns="">
      <p:transition advClick="1" advTm="1046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14290"/>
            <a:ext cx="8229600" cy="64294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 algn="ctr">
              <a:defRPr/>
            </a:pPr>
            <a:r>
              <a:rPr lang="ru-RU" sz="5400" b="1" i="1">
                <a:solidFill>
                  <a:srgbClr val="C00000"/>
                </a:solidFill>
              </a:rPr>
              <a:t> </a:t>
            </a:r>
            <a:r>
              <a:rPr lang="ru-RU" sz="2000" b="1" i="1">
                <a:solidFill>
                  <a:srgbClr val="C00000"/>
                </a:solidFill>
              </a:rPr>
              <a:t>ДОХОДЫ  БЮДЖЕТА НОВОЗАХАРКИНСКОГО МУНИЦИПАЛЬНОГО ОБРАЗОВАНИЯ </a:t>
            </a:r>
            <a:br>
              <a:rPr lang="ru-RU" sz="2000" b="1" i="1">
                <a:solidFill>
                  <a:srgbClr val="C00000"/>
                </a:solidFill>
              </a:rPr>
            </a:br>
            <a:r>
              <a:rPr lang="ru-RU" sz="2000" b="1">
                <a:solidFill>
                  <a:srgbClr val="C00000"/>
                </a:solidFill>
              </a:rPr>
              <a:t> НА 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2024</a:t>
            </a:r>
            <a:r>
              <a:rPr lang="ru-RU" sz="2000" b="1">
                <a:solidFill>
                  <a:srgbClr val="C00000"/>
                </a:solidFill>
              </a:rPr>
              <a:t> ГОД </a:t>
            </a:r>
            <a:r>
              <a:rPr lang="ru-RU" sz="2000" b="1" i="1">
                <a:solidFill>
                  <a:srgbClr val="C00000"/>
                </a:solidFill>
              </a:rPr>
              <a:t>(%)</a:t>
            </a:r>
            <a:endParaRPr lang="ru-RU" sz="2000">
              <a:solidFill>
                <a:srgbClr val="C00000"/>
              </a:solidFill>
            </a:endParaRPr>
          </a:p>
        </p:txBody>
      </p:sp>
      <p:graphicFrame>
        <p:nvGraphicFramePr>
          <p:cNvPr id="565927039" name="Диаграмма 565927038"/>
          <p:cNvGraphicFramePr>
            <a:graphicFrameLocks/>
          </p:cNvGraphicFramePr>
          <p:nvPr/>
        </p:nvGraphicFramePr>
        <p:xfrm>
          <a:off x="1479933" y="535761"/>
          <a:ext cx="7206865" cy="636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1016"/>
    </mc:Choice>
    <mc:Fallback xmlns:w="http://schemas.openxmlformats.org/wordprocessingml/2006/main" xmlns:m="http://schemas.openxmlformats.org/officeDocument/2006/math" xmlns="">
      <p:transition advClick="1" advTm="1101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1210" y="166687"/>
          <a:ext cx="4238625" cy="651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oleObj" r:id="rId4" imgW="5663565" imgH="6522720" progId="Excel.Sheet.8">
                  <p:embed/>
                </p:oleObj>
              </mc:Choice>
              <mc:Fallback>
                <p:oleObj name="oleObj" r:id="rId4" imgW="5663565" imgH="6522720" progId="Excel.Sheet.8">
                  <p:embed/>
                  <p:pic>
                    <p:nvPicPr>
                      <p:cNvPr id="1222558686" name=""/>
                      <p:cNvPicPr/>
                      <p:nvPr/>
                    </p:nvPicPr>
                    <p:blipFill>
                      <a:blip r:embed="rId5"/>
                      <a:stretch/>
                    </p:blipFill>
                    <p:spPr bwMode="auto">
                      <a:xfrm>
                        <a:off x="151210" y="166687"/>
                        <a:ext cx="4238625" cy="6519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4682729" y="147638"/>
          <a:ext cx="4241006" cy="6581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oleObj" r:id="rId7" imgW="5657215" imgH="6583680" progId="Excel.Sheet.8">
                  <p:embed/>
                </p:oleObj>
              </mc:Choice>
              <mc:Fallback>
                <p:oleObj name="oleObj" r:id="rId7" imgW="5657215" imgH="6583680" progId="Excel.Sheet.8">
                  <p:embed/>
                  <p:pic>
                    <p:nvPicPr>
                      <p:cNvPr id="1222558687" name=""/>
                      <p:cNvPicPr/>
                      <p:nvPr/>
                    </p:nvPicPr>
                    <p:blipFill>
                      <a:blip r:embed="rId8"/>
                      <a:stretch/>
                    </p:blipFill>
                    <p:spPr bwMode="auto">
                      <a:xfrm>
                        <a:off x="4682729" y="147638"/>
                        <a:ext cx="4241006" cy="6581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7792784" name="Диаграмма 1857792783"/>
          <p:cNvGraphicFramePr>
            <a:graphicFrameLocks/>
          </p:cNvGraphicFramePr>
          <p:nvPr/>
        </p:nvGraphicFramePr>
        <p:xfrm>
          <a:off x="174990" y="166685"/>
          <a:ext cx="4214838" cy="6672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053327737" name="Диаграмма 2053327736"/>
          <p:cNvGraphicFramePr>
            <a:graphicFrameLocks/>
          </p:cNvGraphicFramePr>
          <p:nvPr/>
        </p:nvGraphicFramePr>
        <p:xfrm>
          <a:off x="4572000" y="147637"/>
          <a:ext cx="4214838" cy="6472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90078" y="217007"/>
            <a:ext cx="8258203" cy="98303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 algn="ctr">
              <a:defRPr/>
            </a:pPr>
            <a:r>
              <a:rPr lang="ru-RU" sz="2700" b="1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700" b="1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>
                <a:solidFill>
                  <a:schemeClr val="accent6">
                    <a:lumMod val="50000"/>
                  </a:schemeClr>
                </a:solidFill>
              </a:rPr>
              <a:t>Налоговые доходы (тыс. руб.)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200041"/>
          <a:ext cx="8535321" cy="54093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6690"/>
                <a:gridCol w="1185584"/>
                <a:gridCol w="1175104"/>
                <a:gridCol w="1105981"/>
                <a:gridCol w="1105981"/>
                <a:gridCol w="1105981"/>
              </a:tblGrid>
              <a:tr h="783457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/>
                        <a:t>Наименование источника доходов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Отчет              2022 год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Оценка                   2023 год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2024 год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2025 год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2026 год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211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/>
                        <a:t>Налоговые доходы, </a:t>
                      </a:r>
                      <a:endParaRPr lang="ru-RU" sz="1100" b="1"/>
                    </a:p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/>
                        <a:t>из них: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Arial Unicode MS"/>
                          <a:ea typeface="Arial Unicode MS"/>
                          <a:cs typeface="Arial Unicode MS"/>
                        </a:rPr>
                        <a:t>11724,0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Arial Unicode MS"/>
                          <a:ea typeface="Arial Unicode MS"/>
                          <a:cs typeface="Arial Unicode MS"/>
                        </a:rPr>
                        <a:t>11760,5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Arial Unicode MS"/>
                          <a:ea typeface="Arial Unicode MS"/>
                          <a:cs typeface="Arial Unicode MS"/>
                        </a:rPr>
                        <a:t>10788,3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Arial Unicode MS"/>
                          <a:ea typeface="Arial Unicode MS"/>
                          <a:cs typeface="Arial Unicode MS"/>
                        </a:rPr>
                        <a:t>10296,0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Arial Unicode MS"/>
                          <a:ea typeface="Arial Unicode MS"/>
                          <a:cs typeface="Arial Unicode MS"/>
                        </a:rPr>
                        <a:t>11912,2</a:t>
                      </a:r>
                    </a:p>
                  </a:txBody>
                  <a:tcPr marL="68580" marR="68580" marT="0" marB="0"/>
                </a:tc>
              </a:tr>
              <a:tr h="658118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/>
                        <a:t>Налог на доходы физических лиц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4508,6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3242,0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2139,5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1400,0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1505,0</a:t>
                      </a:r>
                    </a:p>
                  </a:txBody>
                  <a:tcPr marL="68580" marR="68580" marT="0" marB="0"/>
                </a:tc>
              </a:tr>
              <a:tr h="459119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Акцизы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3899,3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3950,0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3756,4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3837,3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5175,1</a:t>
                      </a:r>
                    </a:p>
                  </a:txBody>
                  <a:tcPr marL="68580" marR="68580" marT="0" marB="0"/>
                </a:tc>
              </a:tr>
              <a:tr h="919199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/>
                        <a:t>Единый сельскохозяйственный налог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242,0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710,5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811,4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843,0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875,0</a:t>
                      </a:r>
                    </a:p>
                  </a:txBody>
                  <a:tcPr marL="68580" marR="68580" marT="0" marB="0"/>
                </a:tc>
              </a:tr>
              <a:tr h="692570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198,7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210,0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424,0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466,4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513,0</a:t>
                      </a:r>
                    </a:p>
                  </a:txBody>
                  <a:tcPr marL="68580" marR="68580" marT="0" marB="0"/>
                </a:tc>
              </a:tr>
              <a:tr h="606676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Земельный налог</a:t>
                      </a:r>
                      <a:endParaRPr/>
                    </a:p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2874,6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3646,0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3655,0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3747,3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3842,1</a:t>
                      </a:r>
                    </a:p>
                  </a:txBody>
                  <a:tcPr marL="68580" marR="68580" marT="0" marB="0"/>
                </a:tc>
              </a:tr>
              <a:tr h="508500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Госпошлина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2,0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2,0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2,0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Arial Unicode MS"/>
                          <a:ea typeface="Arial Unicode MS"/>
                          <a:cs typeface="Arial Unicode MS"/>
                        </a:rPr>
                        <a:t>2,0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00034" y="500042"/>
            <a:ext cx="8186766" cy="135732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700" b="1">
                <a:solidFill>
                  <a:srgbClr val="C00000"/>
                </a:solidFill>
              </a:rPr>
              <a:t>Неналоговые доходы (тыс. руб.)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14424"/>
          <a:ext cx="8390734" cy="53578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1615"/>
                <a:gridCol w="968379"/>
                <a:gridCol w="1093425"/>
                <a:gridCol w="1029105"/>
                <a:gridCol w="1029105"/>
                <a:gridCol w="1029105"/>
              </a:tblGrid>
              <a:tr h="84709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/>
                        <a:t>Наименование источника доходов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Отчет              2022 год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Оценка                   2023 год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2024 год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2025 год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2026 год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53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/>
                        <a:t>Неналоговые доходы, </a:t>
                      </a:r>
                      <a:endParaRPr lang="ru-RU" sz="1100" b="1"/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/>
                        <a:t>из них: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2455,1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33,6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33,6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33,6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33,6</a:t>
                      </a:r>
                    </a:p>
                  </a:txBody>
                  <a:tcPr marL="68580" marR="68580" marT="0" marB="0"/>
                </a:tc>
              </a:tr>
              <a:tr h="107157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/>
                        <a:t>Доходы, получаемые в виде арендной платы за земли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7,3</a:t>
                      </a:r>
                    </a:p>
                  </a:txBody>
                  <a:tcPr marL="68580" marR="68580" marT="0" marB="0"/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/>
                        <a:t>Доходы от сдачи в аренду имущества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26,3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26,3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26,3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26,3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26,3</a:t>
                      </a:r>
                    </a:p>
                  </a:txBody>
                  <a:tcPr marL="68580" marR="68580" marT="0" marB="0"/>
                </a:tc>
              </a:tr>
              <a:tr h="73315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/>
                        <a:t>Доходы от реализации имущества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98,0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62416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/>
                        <a:t>Доходы от продажи земли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2300,4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Штрафы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23,1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0" y="0"/>
            <a:ext cx="8929718" cy="7111914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0000" lnSpcReduction="2000"/>
          </a:bodyPr>
          <a:lstStyle/>
          <a:p>
            <a:pPr>
              <a:buNone/>
              <a:defRPr/>
            </a:pPr>
            <a:r>
              <a:rPr lang="ru-RU" sz="1400">
                <a:latin typeface="Times New Roman"/>
                <a:cs typeface="Times New Roman"/>
              </a:rPr>
              <a:t>	</a:t>
            </a:r>
            <a:endParaRPr lang="ru-RU" sz="1200">
              <a:latin typeface="Times New Roman"/>
              <a:cs typeface="Times New Roman"/>
            </a:endParaRPr>
          </a:p>
          <a:p>
            <a:pPr>
              <a:buNone/>
              <a:defRPr/>
            </a:pPr>
            <a:r>
              <a:rPr lang="ru-RU" sz="1200">
                <a:latin typeface="Times New Roman"/>
                <a:cs typeface="Times New Roman"/>
              </a:rPr>
              <a:t>		</a:t>
            </a:r>
            <a:endParaRPr/>
          </a:p>
          <a:p>
            <a:pPr>
              <a:buNone/>
              <a:defRPr/>
            </a:pPr>
            <a:endParaRPr lang="ru-RU" sz="1200">
              <a:latin typeface="Times New Roman"/>
              <a:cs typeface="Times New Roman"/>
            </a:endParaRPr>
          </a:p>
          <a:p>
            <a:pPr marL="0" indent="0" algn="ctr">
              <a:buFont typeface="Arial"/>
              <a:buNone/>
              <a:defRPr/>
            </a:pPr>
            <a:endParaRPr sz="900" b="1">
              <a:latin typeface="PT Astra Serif"/>
              <a:cs typeface="PT Astra Serif"/>
            </a:endParaRP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Доходная часть бюджета Новозахаркинского муниципального образования на 2024 год сформирована исходя из прогноза основных показателей социально-экономического развития района, отчетных данных налоговой инспекции за 2022 год и прогнозных данных, представленных администраторами доходов.</a:t>
            </a: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Поступление собственных доходов бюджета на 2024 год определено в объеме 10821,9 тыс. рублей. На плановый период 2025 и 2026 годов запланированы поступления в сумме 10329,6 тыс. рублей и 11945,8 тыс. рублей соответственно. Налоговые доходы в 2024 году составляют 10788,3 тыс. руб.      (99,7%), в 2025 году 10296,0  тыс. руб. (99,7%) и в 2026 году 11912,2 тыс. руб. (99,7%). Неналоговые доходы на 2024-2026 годы  учтены в сумме по 33,6 тыс. руб. (0,3%).</a:t>
            </a: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Налог на доходы физических лиц в проекте бюджета 2024 года занимает 19,8% налоговых и неналоговых доходов  или 2139,5  тыс. руб., что составляет 10% от общей суммы налога, из которых 2%  по Бюджетному Кодексу РФ, 1% по Закону Саратовской области «О передаче в бюджеты сельских поселений Саратовской области налоговых доходов от налога на доходы физических лиц и от единого  сельскохозяйственного налога, подлежащих зачислению в бюджет муниципального района, по единым нормативам отчислений» и 7% на основании решения Петровского районного Собрания «Об установлении единых нормативов отчислений в бюджеты сельских поселений Петровского муниципального района Саратовской области от налога на доходы физических лиц». На 2025 и 2026 годы налог планируется соответственно 1400,0 тыс. руб. и 1505,0 тыс. руб.</a:t>
            </a:r>
          </a:p>
          <a:p>
            <a:pPr indent="270509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  Доходы от уплаты акцизов на нефтепродукты рассчитаны в соответствии с законом Саратовской области «О дифференцированных нормативах отчислений в бюджеты муниципальных образований Саратовской области от акцизов на автомобильный прямогонный бензин, дизтопливо, моторные масла для дизельных и (или) карбюраторных (инжекторных) двигателей, производимые на территории Российской Федерации». В составе  доходов бюджета 2024 года акцизы занимают 34,7% или 3756,4  тыс. руб. На  2025 год планируются в сумме 3837,3 тыс. руб. и  на 2026 год – 5175,1 тыс. руб. </a:t>
            </a: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Единый сельскохозяйственный налог составляет 7,5% собственных доходов бюджета 2024 года и планируется в сумме 811,4 тыс. руб., который зачисляется в бюджет муниципального образования в размере 40% общего начисления по данному виду налога, в том числе в соответствии с Бюджетным Кодексом РФ в размере 30% и на основании Закона Саратовской области «О передаче в бюджеты сельских поселений Саратовской области налоговых доходов от налога на доходы физических лиц и от единого  сельскохозяйственного налога, подлежащих зачислению в бюджет муниципального района, по единым нормативам отчислений» в размере 10%. На плановый период 2025 и 2026 годов запланированы поступления в сумме 843,0 тыс. рублей и 875,0 тыс. рублей соответственно.</a:t>
            </a: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 Местные налоги – земельный налог и налог на имущество физических лиц занимают по совокупности 37,7 %  налоговых и неналоговых доходов бюджета 2024 года. В проекте учтено 3655,0 тыс. руб. земельного налога (2025 год – 3747,3 тыс. руб., 2026 год – 3842,1 тыс. рублей) и 424,0 тыс. руб. налога на имущество физических лиц. (2025 год – 466,4 тыс. руб., 2026 год – 513,0 тыс. рублей). В бюджете предусматривается 100% зачисление данных налогов. </a:t>
            </a:r>
          </a:p>
          <a:p>
            <a:pPr marL="449579" indent="9080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Государственная пошлина прогнозируется в проекте бюджета 2024 года   в </a:t>
            </a:r>
          </a:p>
          <a:p>
            <a:pPr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сумме 2,0 тыс. руб. (2025 и 2026 годы по 2,0 тыс. рублей).</a:t>
            </a: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В неналоговых доходах бюджета 2024 года запланировано поступление доходов, получаемых в виде арендной платы за земельные участки в сумме 7,3 тыс. руб. (по нормативу 100%) (2025 и 2026 годы аналогично по 7,3 тыс. руб.),  доходов от сдачи в аренду имущества в сумме 26,3 тыс. руб. (по нормативу 100%) (на 2025 и 2026 годы  аналогично по 26,3 тыс. руб.). </a:t>
            </a:r>
            <a:endParaRPr sz="900" b="1">
              <a:solidFill>
                <a:srgbClr val="002060"/>
              </a:solidFill>
              <a:highlight>
                <a:srgbClr val="FFFF00"/>
              </a:highlight>
              <a:latin typeface="PT Astra Serif"/>
              <a:cs typeface="PT Astra Serif"/>
            </a:endParaRP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Безвозмездные поступления от других бюджетов бюджетной системы Российской Федерации на 2024 год определены в сумме 8486,6 тыс. рублей, на плановый период 2025 и 2026 годов запланированы в сумме 568,5 тыс. рублей и 599,9 тыс. рублей соответственно. </a:t>
            </a: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Безвозмездные поступления определены в виде:</a:t>
            </a: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- дотации бюджетам сельских поселений на выравнивание бюджетной обеспеченности за счет субвенции из областного бюджета на 2024 год – 174,6 тыс. рублей, на 2025 год – 185,0 тыс. рублей, на 2026 год – 181,1 тыс. рублей;</a:t>
            </a: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- субсидии бюджетам сельских поселений области на осуществление дорожной деятельности в отношении автомобильных дорог общего пользования местного значения в границах населенных пунктов сельских поселений за счет средств областного дорожного фонда на 2024 год в сумме 7965,0 тыс. рублей;</a:t>
            </a:r>
            <a:endParaRPr sz="90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indent="540381" algn="just">
              <a:defRPr/>
            </a:pPr>
            <a:r>
              <a:rPr lang="ru-RU" sz="900" b="0" i="0" u="none" strike="noStrike" cap="none" spc="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ea typeface="PT Astra Serif"/>
                <a:cs typeface="PT Astra Serif"/>
              </a:rPr>
              <a:t>- субвенции бюджетам сельских поселений на осуществление первичного воинского учета органами местного самоуправления поселений на 2024 год - 347,0 тыс.руб., на 2025 год - 383,5 тыс.руб., на 2026 год - 418,8 тыс.руб.</a:t>
            </a:r>
            <a:endParaRPr sz="900">
              <a:solidFill>
                <a:srgbClr val="002060"/>
              </a:solidFill>
              <a:highlight>
                <a:srgbClr val="FFFF00"/>
              </a:highlight>
              <a:latin typeface="PT Astra Serif"/>
              <a:cs typeface="PT Astra Serif"/>
            </a:endParaRP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С учетом безвозмездных поступлений общий объем доходов бюджета муниципального образования составляет: </a:t>
            </a: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на 2024 год – 19308,5 тыс. рублей; </a:t>
            </a: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на 2025 год – 10898,1 тыс. рублей; </a:t>
            </a:r>
          </a:p>
          <a:p>
            <a:pPr indent="540384" algn="just">
              <a:defRPr/>
            </a:pPr>
            <a:r>
              <a:rPr sz="900">
                <a:solidFill>
                  <a:srgbClr val="002060"/>
                </a:solidFill>
                <a:highlight>
                  <a:srgbClr val="FFFF00"/>
                </a:highlight>
                <a:latin typeface="PT Astra Serif"/>
                <a:cs typeface="PT Astra Serif"/>
              </a:rPr>
              <a:t>на 2026 год –  12545,7 тыс. рублей.</a:t>
            </a:r>
          </a:p>
          <a:p>
            <a:pPr>
              <a:buNone/>
              <a:defRPr/>
            </a:pPr>
            <a:r>
              <a:rPr lang="ru-RU" sz="110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	</a:t>
            </a:r>
            <a:endParaRPr>
              <a:solidFill>
                <a:srgbClr val="002060"/>
              </a:solidFill>
              <a:highlight>
                <a:srgbClr val="FFFF00"/>
              </a:highlight>
            </a:endParaRPr>
          </a:p>
          <a:p>
            <a:pPr>
              <a:buNone/>
              <a:defRPr/>
            </a:pPr>
            <a:r>
              <a:rPr lang="ru-RU" sz="1300">
                <a:latin typeface="Times New Roman"/>
                <a:cs typeface="Times New Roman"/>
              </a:rPr>
              <a:t>                             </a:t>
            </a:r>
            <a:endParaRPr lang="ru-RU" sz="1300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80907" y="334924"/>
            <a:ext cx="8229600" cy="64807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 algn="ctr">
              <a:defRPr/>
            </a:pP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/>
            </a:r>
            <a:br>
              <a:rPr lang="ru-RU" sz="16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</a:b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/>
            </a:r>
            <a:br>
              <a:rPr lang="ru-RU" sz="16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</a:b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РАСХОДЫ  БЮДЖЕТА </a:t>
            </a:r>
            <a:br>
              <a:rPr lang="ru-RU" sz="16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</a:b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НОВОЗАХАРКИНСКОГО МУНИЦИПАЛЬНОГО ОБРАЗОВАНИЯ  </a:t>
            </a:r>
            <a:br>
              <a:rPr lang="ru-RU" sz="16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</a:b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ПО РАЗДЕЛАМ </a:t>
            </a:r>
            <a:br>
              <a:rPr lang="ru-RU" sz="16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</a:b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(тыс. руб.) </a:t>
            </a:r>
            <a:r>
              <a:rPr lang="ru-RU">
                <a:latin typeface="PT Astra Serif"/>
                <a:ea typeface="PT Astra Serif"/>
              </a:rPr>
              <a:t/>
            </a:r>
            <a:br>
              <a:rPr lang="ru-RU">
                <a:latin typeface="PT Astra Serif"/>
                <a:ea typeface="PT Astra Serif"/>
              </a:rPr>
            </a:br>
            <a:endParaRPr lang="ru-RU">
              <a:latin typeface="PT Astra Serif"/>
              <a:ea typeface="PT Astra Serif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82996"/>
          <a:ext cx="8725666" cy="57228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79505"/>
                <a:gridCol w="1079815"/>
                <a:gridCol w="1151801"/>
                <a:gridCol w="1223789"/>
                <a:gridCol w="1295777"/>
                <a:gridCol w="1082280"/>
              </a:tblGrid>
              <a:tr h="544427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PT Astra Serif"/>
                          <a:ea typeface="PT Astra Serif"/>
                        </a:rPr>
                        <a:t>Показатели</a:t>
                      </a:r>
                      <a:endParaRPr lang="ru-RU" sz="16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PT Astra Serif"/>
                          <a:ea typeface="PT Astra Serif"/>
                          <a:cs typeface="Times New Roman"/>
                        </a:rPr>
                        <a:t>Отчет                         2022 года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PT Astra Serif"/>
                          <a:ea typeface="PT Astra Serif"/>
                          <a:cs typeface="Times New Roman"/>
                        </a:rPr>
                        <a:t>Оценка                       2023 года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PT Astra Serif"/>
                          <a:ea typeface="PT Astra Serif"/>
                          <a:cs typeface="Times New Roman"/>
                        </a:rPr>
                        <a:t>План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PT Astra Serif"/>
                          <a:ea typeface="PT Astra Serif"/>
                          <a:cs typeface="Times New Roman"/>
                        </a:rPr>
                        <a:t>2024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PT Astra Serif"/>
                          <a:ea typeface="PT Astra Serif"/>
                          <a:cs typeface="Times New Roman"/>
                        </a:rPr>
                        <a:t>План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PT Astra Serif"/>
                          <a:ea typeface="PT Astra Serif"/>
                          <a:cs typeface="Times New Roman"/>
                        </a:rPr>
                        <a:t>2025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PT Astra Serif"/>
                          <a:ea typeface="PT Astra Serif"/>
                          <a:cs typeface="Times New Roman"/>
                        </a:rPr>
                        <a:t>План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PT Astra Serif"/>
                          <a:ea typeface="PT Astra Serif"/>
                          <a:cs typeface="Times New Roman"/>
                        </a:rPr>
                        <a:t>2026 года</a:t>
                      </a:r>
                    </a:p>
                  </a:txBody>
                  <a:tcPr marL="68580" marR="68580" marT="0" marB="0"/>
                </a:tc>
              </a:tr>
              <a:tr h="65935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Общегосударственные вопросы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4981,5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5156,9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5854,1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5934,5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5972,4</a:t>
                      </a:r>
                    </a:p>
                  </a:txBody>
                  <a:tcPr marL="68580" marR="68580" marT="0" marB="0"/>
                </a:tc>
              </a:tr>
              <a:tr h="35854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Национальная оборона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263,6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288,1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347,0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383,5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418,8</a:t>
                      </a:r>
                    </a:p>
                  </a:txBody>
                  <a:tcPr marL="68580" marR="68580" marT="0" marB="0"/>
                </a:tc>
              </a:tr>
              <a:tr h="1194225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133,1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169,2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158,9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158,9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148,5</a:t>
                      </a:r>
                    </a:p>
                  </a:txBody>
                  <a:tcPr marL="68580" marR="68580" marT="0" marB="0"/>
                </a:tc>
              </a:tr>
              <a:tr h="42035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+mn-cs"/>
                        </a:rPr>
                        <a:t>Национальная экономика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10342,7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12211,4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11721,4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3837,3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5175,1</a:t>
                      </a:r>
                    </a:p>
                  </a:txBody>
                  <a:tcPr marL="68580" marR="68580" marT="0" marB="0"/>
                </a:tc>
              </a:tr>
              <a:tr h="63605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Жилищно-коммунальное хозяйство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849,1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413,0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1102,3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226,1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129,1</a:t>
                      </a:r>
                    </a:p>
                  </a:txBody>
                  <a:tcPr marL="68580" marR="68580" marT="0" marB="0"/>
                </a:tc>
              </a:tr>
              <a:tr h="465142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5854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+mn-cs"/>
                        </a:rPr>
                        <a:t>Социальная политика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184,8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104,8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124,8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94,8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>
                          <a:latin typeface="PT Astra Serif"/>
                          <a:ea typeface="PT Astra Serif"/>
                          <a:cs typeface="Times New Roman"/>
                        </a:rPr>
                        <a:t>94,8</a:t>
                      </a:r>
                    </a:p>
                  </a:txBody>
                  <a:tcPr marL="68580" marR="68580" marT="0" marB="0"/>
                </a:tc>
              </a:tr>
              <a:tr h="35854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PT Astra Serif"/>
                          <a:ea typeface="PT Astra Serif"/>
                        </a:rPr>
                        <a:t>ИТОГО</a:t>
                      </a:r>
                      <a:endParaRPr lang="ru-RU" sz="1800" b="1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16754,8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18343,4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19308,5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10635,1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11938,7</a:t>
                      </a:r>
                    </a:p>
                  </a:txBody>
                  <a:tcPr marL="68580" marR="68580" marT="0" marB="0"/>
                </a:tc>
              </a:tr>
              <a:tr h="602938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0" i="1">
                          <a:latin typeface="PT Astra Serif"/>
                          <a:ea typeface="PT Astra Serif"/>
                          <a:cs typeface="Times New Roman"/>
                        </a:rPr>
                        <a:t>Условно утверждаемые расходы</a:t>
                      </a:r>
                      <a:endParaRPr lang="ru-RU" sz="1800" b="1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  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263,0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607,0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643</Words>
  <Application>Microsoft Office PowerPoint</Application>
  <DocSecurity>0</DocSecurity>
  <PresentationFormat>Экран (4:3)</PresentationFormat>
  <Paragraphs>294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Calibri</vt:lpstr>
      <vt:lpstr>PT Astra Serif</vt:lpstr>
      <vt:lpstr>Times New Roman</vt:lpstr>
      <vt:lpstr>Corner</vt:lpstr>
      <vt:lpstr>oleObj</vt:lpstr>
      <vt:lpstr>БЮДЖЕТ ДЛЯ ГРАЖДАН</vt:lpstr>
      <vt:lpstr>ОСНОВНЫЕ ПОНЯТИЯ</vt:lpstr>
      <vt:lpstr>ОСНОВНЫЕ ПАРАМЕТРЫ  БЮДЖЕТА НОВОЗАХАРКИНСКОГО МУНИЦИПАЛЬНОГО ОБРАЗОВАНИЯ НА 2024 ГОД  И НА ПЛАНОВЫЙ ПЕРИОД 2025 И 2026 ГОДОВ (тыс. руб.)  </vt:lpstr>
      <vt:lpstr> ДОХОДЫ  БЮДЖЕТА НОВОЗАХАРКИНСКОГО МУНИЦИПАЛЬНОГО ОБРАЗОВАНИЯ   НА 2024 ГОД (%)</vt:lpstr>
      <vt:lpstr>Презентация PowerPoint</vt:lpstr>
      <vt:lpstr> Налоговые доходы (тыс. руб.) </vt:lpstr>
      <vt:lpstr>Неналоговые доходы (тыс. руб.) </vt:lpstr>
      <vt:lpstr>Презентация PowerPoint</vt:lpstr>
      <vt:lpstr>  РАСХОДЫ  БЮДЖЕТА  НОВОЗАХАРКИНСКОГО МУНИЦИПАЛЬНОГО ОБРАЗОВАНИЯ   ПО РАЗДЕЛАМ  (тыс. руб.)  </vt:lpstr>
      <vt:lpstr>СТРУКТУРА РАСХОДОВ БЮДЖЕТА  НОВОЗАХАРКИНСКОГО МУНИЦИПАЛЬНОГО ОБРАЗОВАНИЯ НА 2024 ГОД   И НА ПЛАНОВЫЙ ПЕРИОД 2025 И 2026 ГОДОВ (%)</vt:lpstr>
      <vt:lpstr>МЕЮБЮДЖЕТНЫЕ ТРАНСФЕРТЫ НА ВЫПОЛНЕНИЕ ПЕРЕДАННЫХ ПОЛНОМОЧИЙ В БЮДЖЕТ ПЕТРОВСКОГО МУНИЦИПАЛЬНОГО РАЙОНА В 2024 ГОДУ И НА ПЛАНОВЫЙ ПЕРИОД 2025 И 2026 ГОДЫ</vt:lpstr>
      <vt:lpstr>КОНТАКТНАЯ ИНФОРМАЦИЯ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Бюджет</dc:creator>
  <cp:keywords/>
  <dc:description/>
  <cp:lastModifiedBy>RePack by Diakov</cp:lastModifiedBy>
  <cp:revision>495</cp:revision>
  <dcterms:created xsi:type="dcterms:W3CDTF">2016-03-02T07:51:07Z</dcterms:created>
  <dcterms:modified xsi:type="dcterms:W3CDTF">2023-12-26T05:39:24Z</dcterms:modified>
  <cp:category/>
  <dc:identifier/>
  <cp:contentStatus/>
  <dc:language/>
  <cp:version/>
</cp:coreProperties>
</file>