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9144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76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69CF1AB2-1976-4502-BF36-3FF5EA218861}" styleName="Medium Style 4 - Accent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accent1"/>
              </a:solidFill>
            </a:ln>
          </a:left>
          <a:right>
            <a:ln w="12700">
              <a:solidFill>
                <a:schemeClr val="accent1"/>
              </a:solidFill>
            </a:ln>
          </a:right>
          <a:top>
            <a:ln w="12700">
              <a:solidFill>
                <a:schemeClr val="accent1"/>
              </a:solidFill>
            </a:ln>
          </a:top>
          <a:bottom>
            <a:ln w="12700">
              <a:solidFill>
                <a:schemeClr val="accent1"/>
              </a:solidFill>
            </a:ln>
          </a:bottom>
          <a:insideH>
            <a:ln w="12700">
              <a:solidFill>
                <a:schemeClr val="accent1"/>
              </a:solidFill>
            </a:ln>
          </a:insideH>
          <a:insideV>
            <a:ln w="12700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dk1"/>
      </a:tcTxStyle>
      <a:tcStyle>
        <a:tcBdr/>
      </a:tcStyle>
    </a:lastCol>
    <a:firstCol>
      <a:tcTxStyle b="on">
        <a:fontRef idx="minor">
          <a:prstClr val="black"/>
        </a:fontRef>
        <a:schemeClr val="dk1"/>
      </a:tcTxStyle>
      <a:tcStyle>
        <a:tcBdr/>
      </a:tcStyle>
    </a:firstCol>
    <a:lastRow>
      <a:tcTxStyle b="on">
        <a:fontRef idx="minor">
          <a:prstClr val="black"/>
        </a:fontRef>
        <a:schemeClr val="dk1"/>
      </a:tcTxStyle>
      <a:tcStyle>
        <a:tcBdr>
          <a:top>
            <a:ln w="38100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dk1"/>
      </a:tcTxStyle>
      <a:tcStyle>
        <a:tcBdr>
          <a:bottom>
            <a:ln w="12700">
              <a:solidFill>
                <a:schemeClr val="accent1"/>
              </a:solidFill>
            </a:ln>
          </a:bottom>
        </a:tcBdr>
        <a:fill>
          <a:solidFill>
            <a:schemeClr val="accent1">
              <a:tint val="20000"/>
            </a:schemeClr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  <a:fill>
          <a:solidFill>
            <a:schemeClr val="accent6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EB9631B5-78F2-41C9-869B-9F39066F8104}" styleName="Medium Style 3 - Accent 4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noFill/>
            </a:ln>
          </a:left>
          <a:right>
            <a:ln w="12700">
              <a:noFill/>
            </a:ln>
          </a:right>
          <a:top>
            <a:ln w="38100">
              <a:solidFill>
                <a:schemeClr val="dk1"/>
              </a:solidFill>
            </a:ln>
          </a:top>
          <a:bottom>
            <a:ln w="38100">
              <a:solidFill>
                <a:schemeClr val="dk1"/>
              </a:solidFill>
            </a:ln>
          </a:bottom>
          <a:insideH>
            <a:ln w="12700">
              <a:noFill/>
            </a:ln>
          </a:insideH>
          <a:insideV>
            <a:ln w="12700"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band2V>
      <a:tcStyle>
        <a:tcBdr/>
        <a:fill>
          <a:solidFill>
            <a:schemeClr val="accent3">
              <a:tint val="2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dk1"/>
      </a:tcTxStyle>
      <a:tcStyle>
        <a:tcBdr>
          <a:top>
            <a:ln w="38100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  <a:fill>
          <a:solidFill>
            <a:schemeClr val="accent3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48"/>
      </p:cViewPr>
      <p:guideLst>
        <p:guide orient="horz" pos="2160"/>
        <p:guide pos="276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6"/>
      <c:rotY val="4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6800000000000001E-3"/>
          <c:y val="2.843E-2"/>
          <c:w val="0.81549000000000005"/>
          <c:h val="0.9227499999999999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2024 ГОД</c:v>
                </c:pt>
              </c:strCache>
            </c:strRef>
          </c:tx>
          <c:explosion val="5"/>
          <c:dPt>
            <c:idx val="0"/>
            <c:bubble3D val="0"/>
            <c:spPr>
              <a:prstGeom prst="rect">
                <a:avLst/>
              </a:prstGeom>
              <a:solidFill>
                <a:srgbClr val="FFCCCC"/>
              </a:solidFill>
            </c:spPr>
          </c:dPt>
          <c:dPt>
            <c:idx val="3"/>
            <c:bubble3D val="0"/>
            <c:spPr>
              <a:prstGeom prst="rect">
                <a:avLst/>
              </a:prstGeom>
              <a:solidFill>
                <a:srgbClr val="66FF33"/>
              </a:solidFill>
            </c:spPr>
          </c:dPt>
          <c:dPt>
            <c:idx val="5"/>
            <c:bubble3D val="0"/>
            <c:spPr>
              <a:prstGeom prst="rect">
                <a:avLst/>
              </a:prstGeom>
              <a:solidFill>
                <a:srgbClr val="3399FF"/>
              </a:solidFill>
            </c:spPr>
          </c:dPt>
          <c:dLbls>
            <c:dLbl>
              <c:idx val="0"/>
              <c:layout>
                <c:manualLayout>
                  <c:x val="3.1800000000000001E-3"/>
                  <c:y val="7.1999999999999998E-3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latin typeface="Times New Roman"/>
                      <a:cs typeface="Times New Roman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6.3800000000000003E-3"/>
                  <c:y val="-3.0899999999999999E-3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latin typeface="Times New Roman"/>
                      <a:cs typeface="Times New Roman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0330000000000001E-2"/>
                  <c:y val="-7.4099999999999999E-3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latin typeface="Times New Roman"/>
                      <a:cs typeface="Times New Roman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2.9499999999999999E-3"/>
                  <c:y val="4.9709999999999997E-2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latin typeface="Times New Roman"/>
                      <a:cs typeface="Times New Roman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0.13336000000000001"/>
                  <c:y val="-0.12955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  <a:latin typeface="Times New Roman"/>
                      <a:cs typeface="Times New Roman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0.16853000000000001"/>
                  <c:y val="-0.13406000000000001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  <a:latin typeface="Times New Roman"/>
                      <a:cs typeface="Times New Roman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2.2069999999999999E-2"/>
                  <c:y val="5.3900000000000003E-2"/>
                </c:manualLayout>
              </c:layout>
              <c:tx>
                <c:rich>
                  <a:bodyPr/>
                  <a:lstStyle/>
                  <a:p>
                    <a:pPr>
                      <a:defRPr sz="1200" b="1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>
                        <a:solidFill>
                          <a:schemeClr val="tx1"/>
                        </a:solidFill>
                      </a:rPr>
                      <a:t>дотации 0,9%</a:t>
                    </a:r>
                  </a:p>
                </c:rich>
              </c:tx>
              <c:spPr/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2.895E-2"/>
                  <c:y val="0.11506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  <a:latin typeface="Times New Roman"/>
                      <a:cs typeface="Times New Roman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Times New Roman"/>
                    <a:cs typeface="Times New Roman"/>
                  </a:defRPr>
                </a:pPr>
                <a:endParaRPr lang="ru-RU"/>
              </a:p>
            </c:txPr>
            <c:dLblPos val="bestFit"/>
            <c:showLegendKey val="0"/>
            <c:showVal val="0"/>
            <c:showCatName val="1"/>
            <c:showSerName val="0"/>
            <c:showPercent val="0"/>
            <c:showBubbleSize val="0"/>
            <c:separator>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налог на доходы физических лиц  11,1%</c:v>
                </c:pt>
                <c:pt idx="1">
                  <c:v>акцизы 19,4%</c:v>
                </c:pt>
                <c:pt idx="2">
                  <c:v>единый сельскохозяйственный налог 4,2%</c:v>
                </c:pt>
                <c:pt idx="3">
                  <c:v>налог на имущество физических лиц 2,2%</c:v>
                </c:pt>
                <c:pt idx="4">
                  <c:v>земельный налог 18,9%</c:v>
                </c:pt>
                <c:pt idx="5">
                  <c:v>доходы от сдачи в аренду земельных участков, имущества 0,2%</c:v>
                </c:pt>
                <c:pt idx="6">
                  <c:v>дотации 0,9%</c:v>
                </c:pt>
                <c:pt idx="7">
                  <c:v>субсидии 41,3%</c:v>
                </c:pt>
                <c:pt idx="8">
                  <c:v>субвенции 1,8%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11.1</c:v>
                </c:pt>
                <c:pt idx="1">
                  <c:v>19.399999999999999</c:v>
                </c:pt>
                <c:pt idx="2">
                  <c:v>4.2</c:v>
                </c:pt>
                <c:pt idx="3">
                  <c:v>2.2000000000000002</c:v>
                </c:pt>
                <c:pt idx="4">
                  <c:v>18.899999999999999</c:v>
                </c:pt>
                <c:pt idx="5">
                  <c:v>0.2</c:v>
                </c:pt>
                <c:pt idx="6">
                  <c:v>0.9</c:v>
                </c:pt>
                <c:pt idx="7">
                  <c:v>41.3</c:v>
                </c:pt>
                <c:pt idx="8">
                  <c:v>1.8</c:v>
                </c:pt>
              </c:numCache>
            </c:numRef>
          </c:val>
        </c:ser>
        <c:dLbls>
          <c:dLblPos val="bestFit"/>
          <c:showLegendKey val="0"/>
          <c:showVal val="0"/>
          <c:showCatName val="1"/>
          <c:showSerName val="0"/>
          <c:showPercent val="0"/>
          <c:showBubbleSize val="0"/>
          <c:separator> </c:separator>
          <c:showLeaderLines val="1"/>
        </c:dLbls>
      </c:pie3DChart>
      <c:spPr>
        <a:prstGeom prst="rect">
          <a:avLst/>
        </a:prstGeom>
        <a:noFill/>
      </c:spPr>
    </c:plotArea>
    <c:legend>
      <c:legendPos val="b"/>
      <c:legendEntry>
        <c:idx val="0"/>
        <c:txPr>
          <a:bodyPr/>
          <a:lstStyle/>
          <a:p>
            <a:pPr>
              <a:defRPr sz="1200">
                <a:solidFill>
                  <a:schemeClr val="tx1"/>
                </a:solidFill>
                <a:highlight>
                  <a:srgbClr val="FFFF00"/>
                </a:highlight>
                <a:latin typeface="Times New Roman"/>
                <a:cs typeface="Times New Roman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200">
                <a:solidFill>
                  <a:schemeClr val="tx1"/>
                </a:solidFill>
                <a:highlight>
                  <a:srgbClr val="FFFF00"/>
                </a:highlight>
                <a:latin typeface="Times New Roman"/>
                <a:cs typeface="Times New Roman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200">
                <a:solidFill>
                  <a:schemeClr val="tx1"/>
                </a:solidFill>
                <a:highlight>
                  <a:srgbClr val="FFFF00"/>
                </a:highlight>
                <a:latin typeface="Times New Roman"/>
                <a:cs typeface="Times New Roman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200">
                <a:solidFill>
                  <a:schemeClr val="tx1"/>
                </a:solidFill>
                <a:highlight>
                  <a:srgbClr val="FFFF00"/>
                </a:highlight>
                <a:latin typeface="Times New Roman"/>
                <a:cs typeface="Times New Roman"/>
              </a:defRPr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200">
                <a:solidFill>
                  <a:schemeClr val="tx1"/>
                </a:solidFill>
                <a:highlight>
                  <a:srgbClr val="FFFF00"/>
                </a:highlight>
                <a:latin typeface="Times New Roman"/>
                <a:cs typeface="Times New Roman"/>
              </a:defRPr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200">
                <a:solidFill>
                  <a:schemeClr val="tx1"/>
                </a:solidFill>
                <a:highlight>
                  <a:srgbClr val="FFFF00"/>
                </a:highlight>
                <a:latin typeface="Times New Roman"/>
                <a:cs typeface="Times New Roman"/>
              </a:defRPr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sz="1200">
                <a:solidFill>
                  <a:schemeClr val="tx1"/>
                </a:solidFill>
                <a:highlight>
                  <a:srgbClr val="FFFF00"/>
                </a:highlight>
                <a:latin typeface="Times New Roman"/>
                <a:cs typeface="Times New Roman"/>
              </a:defRPr>
            </a:pPr>
            <a:endParaRPr lang="ru-RU"/>
          </a:p>
        </c:txPr>
      </c:legendEntry>
      <c:legendEntry>
        <c:idx val="7"/>
        <c:txPr>
          <a:bodyPr/>
          <a:lstStyle/>
          <a:p>
            <a:pPr>
              <a:defRPr sz="1200">
                <a:solidFill>
                  <a:schemeClr val="tx1"/>
                </a:solidFill>
                <a:highlight>
                  <a:srgbClr val="FFFF00"/>
                </a:highlight>
                <a:latin typeface="Times New Roman"/>
                <a:cs typeface="Times New Roman"/>
              </a:defRPr>
            </a:pPr>
            <a:endParaRPr lang="ru-RU"/>
          </a:p>
        </c:txPr>
      </c:legendEntry>
      <c:legendEntry>
        <c:idx val="8"/>
        <c:txPr>
          <a:bodyPr/>
          <a:lstStyle/>
          <a:p>
            <a:pPr>
              <a:defRPr sz="1200">
                <a:solidFill>
                  <a:schemeClr val="tx1"/>
                </a:solidFill>
                <a:highlight>
                  <a:srgbClr val="FFFF00"/>
                </a:highlight>
                <a:latin typeface="Times New Roman"/>
                <a:cs typeface="Times New Roman"/>
              </a:defRPr>
            </a:pPr>
            <a:endParaRPr lang="ru-RU"/>
          </a:p>
        </c:txPr>
      </c:legendEntry>
      <c:layout>
        <c:manualLayout>
          <c:xMode val="edge"/>
          <c:yMode val="edge"/>
          <c:x val="2.7050000000000001E-2"/>
          <c:y val="0.69908999999999999"/>
          <c:w val="0.95384000000000002"/>
          <c:h val="0.29729"/>
        </c:manualLayout>
      </c:layout>
      <c:overlay val="0"/>
      <c:spPr>
        <a:prstGeom prst="rect">
          <a:avLst/>
        </a:prstGeom>
        <a:noFill/>
        <a:ln>
          <a:noFill/>
        </a:ln>
      </c:spPr>
      <c:txPr>
        <a:bodyPr/>
        <a:lstStyle/>
        <a:p>
          <a:pPr>
            <a:defRPr sz="1200">
              <a:solidFill>
                <a:srgbClr val="FFFF00"/>
              </a:solidFill>
              <a:latin typeface="Times New Roman"/>
              <a:cs typeface="Times New Roman"/>
            </a:defRPr>
          </a:pPr>
          <a:endParaRPr lang="ru-RU"/>
        </a:p>
      </c:txPr>
    </c:legend>
    <c:plotVisOnly val="1"/>
    <c:dispBlanksAs val="zero"/>
    <c:showDLblsOverMax val="0"/>
  </c:chart>
  <c:spPr>
    <a:xfrm>
      <a:off x="1479933" y="535761"/>
      <a:ext cx="7206865" cy="6369124"/>
    </a:xfrm>
    <a:prstGeom prst="rect">
      <a:avLst/>
    </a:prstGeom>
    <a:ln w="6350" cap="flat" cmpd="sng" algn="ctr">
      <a:noFill/>
      <a:prstDash val="solid"/>
      <a:miter lim="800000"/>
      <a:headEnd type="none" w="med" len="med"/>
      <a:tailEnd type="none" w="med" len="med"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 доходов 2025 года</a:t>
            </a:r>
            <a:endParaRPr/>
          </a:p>
        </c:rich>
      </c:tx>
      <c:layout>
        <c:manualLayout>
          <c:xMode val="edge"/>
          <c:yMode val="edge"/>
          <c:x val="0.15392"/>
          <c:y val="1.7099999999999999E-3"/>
        </c:manualLayout>
      </c:layout>
      <c:overlay val="0"/>
    </c:title>
    <c:autoTitleDeleted val="0"/>
    <c:view3D>
      <c:rotX val="30"/>
      <c:rotY val="150"/>
      <c:rAngAx val="0"/>
      <c:perspective val="11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1619999999999999E-2"/>
          <c:y val="0.16675000000000001"/>
          <c:w val="0.85496000000000005"/>
          <c:h val="0.49369000000000002"/>
        </c:manualLayout>
      </c:layout>
      <c:pie3DChart>
        <c:varyColors val="1"/>
        <c:ser>
          <c:idx val="0"/>
          <c:order val="0"/>
          <c:tx>
            <c:strRef>
              <c:f>'Лист1'!$B$1</c:f>
              <c:strCache>
                <c:ptCount val="1"/>
                <c:pt idx="0">
                  <c:v>Бюджет 2025 года</c:v>
                </c:pt>
              </c:strCache>
            </c:strRef>
          </c:tx>
          <c:explosion val="8"/>
          <c:dPt>
            <c:idx val="0"/>
            <c:bubble3D val="0"/>
            <c:spPr>
              <a:prstGeom prst="rect">
                <a:avLst/>
              </a:prstGeom>
              <a:solidFill>
                <a:srgbClr val="FFCCCC"/>
              </a:solidFill>
            </c:spPr>
          </c:dPt>
          <c:dPt>
            <c:idx val="3"/>
            <c:bubble3D val="0"/>
            <c:explosion val="10"/>
            <c:spPr>
              <a:prstGeom prst="rect">
                <a:avLst/>
              </a:prstGeom>
              <a:solidFill>
                <a:srgbClr val="66FF33"/>
              </a:solidFill>
            </c:spPr>
          </c:dPt>
          <c:dPt>
            <c:idx val="5"/>
            <c:bubble3D val="0"/>
            <c:spPr>
              <a:prstGeom prst="rect">
                <a:avLst/>
              </a:prstGeom>
              <a:solidFill>
                <a:srgbClr val="3399FF"/>
              </a:solidFill>
            </c:spPr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5.4400000000000004E-3"/>
                  <c:y val="-3.1640000000000001E-2"/>
                </c:manualLayout>
              </c:layout>
              <c:spPr>
                <a:noFill/>
                <a:ln w="19022">
                  <a:noFill/>
                </a:ln>
              </c:spPr>
              <c:txPr>
                <a:bodyPr/>
                <a:lstStyle/>
                <a:p>
                  <a:pPr>
                    <a:defRPr>
                      <a:solidFill>
                        <a:schemeClr val="bg1">
                          <a:lumMod val="95000"/>
                        </a:schemeClr>
                      </a:solidFill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4"/>
              <c:layout>
                <c:manualLayout>
                  <c:x val="-0.14884"/>
                  <c:y val="5.8E-4"/>
                </c:manualLayout>
              </c:layout>
              <c:spPr>
                <a:noFill/>
                <a:ln w="19022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5"/>
              <c:layout>
                <c:manualLayout>
                  <c:x val="1.129E-2"/>
                  <c:y val="1.1939999999999999E-2"/>
                </c:manualLayout>
              </c:layout>
              <c:spPr>
                <a:noFill/>
                <a:ln w="19022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6"/>
              <c:layout>
                <c:manualLayout>
                  <c:x val="-0.13341"/>
                  <c:y val="-3.9699999999999996E-3"/>
                </c:manualLayout>
              </c:layout>
              <c:spPr>
                <a:noFill/>
                <a:ln w="19022">
                  <a:noFill/>
                </a:ln>
              </c:spPr>
              <c:txPr>
                <a:bodyPr/>
                <a:lstStyle/>
                <a:p>
                  <a:pPr>
                    <a:defRPr>
                      <a:solidFill>
                        <a:schemeClr val="bg1">
                          <a:lumMod val="95000"/>
                        </a:schemeClr>
                      </a:solidFill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7"/>
              <c:layout>
                <c:manualLayout>
                  <c:x val="3.5389999999999998E-2"/>
                  <c:y val="1.52E-2"/>
                </c:manualLayout>
              </c:layout>
              <c:spPr>
                <a:noFill/>
                <a:ln w="19022">
                  <a:noFill/>
                </a:ln>
              </c:spPr>
              <c:txPr>
                <a:bodyPr/>
                <a:lstStyle/>
                <a:p>
                  <a:pPr>
                    <a:defRPr>
                      <a:solidFill>
                        <a:schemeClr val="bg1">
                          <a:lumMod val="95000"/>
                        </a:schemeClr>
                      </a:solidFill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spPr>
              <a:noFill/>
              <a:ln w="19022">
                <a:noFill/>
              </a:ln>
            </c:spPr>
            <c:dLblPos val="bestFit"/>
            <c:showLegendKey val="0"/>
            <c:showVal val="0"/>
            <c:showCatName val="1"/>
            <c:showSerName val="0"/>
            <c:showPercent val="0"/>
            <c:showBubbleSize val="0"/>
            <c:separator> </c:separator>
            <c:showLeaderLines val="1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</c:ext>
            </c:extLst>
          </c:dLbls>
          <c:cat>
            <c:strRef>
              <c:f>'Лист1'!$A$2:$A$9</c:f>
              <c:strCache>
                <c:ptCount val="8"/>
                <c:pt idx="0">
                  <c:v>налог на доходы физических лиц 12,9%</c:v>
                </c:pt>
                <c:pt idx="1">
                  <c:v>единый сельскохозяйственный налог 7,7%</c:v>
                </c:pt>
                <c:pt idx="2">
                  <c:v>налог на имущество физических лиц 4,3%</c:v>
                </c:pt>
                <c:pt idx="3">
                  <c:v>земельный налог 34,4%</c:v>
                </c:pt>
                <c:pt idx="4">
                  <c:v>доходы, получаемые в виде арендной платы за земли и аренды имущества 0,3%
</c:v>
                </c:pt>
                <c:pt idx="5">
                  <c:v>дотации 1,7%</c:v>
                </c:pt>
                <c:pt idx="6">
                  <c:v>акцизы 35,2%</c:v>
                </c:pt>
                <c:pt idx="7">
                  <c:v>субвенции 3,5%</c:v>
                </c:pt>
              </c:strCache>
            </c:strRef>
          </c:cat>
          <c:val>
            <c:numRef>
              <c:f>'Лист1'!$B$2:$B$9</c:f>
              <c:numCache>
                <c:formatCode>0.0</c:formatCode>
                <c:ptCount val="8"/>
                <c:pt idx="0">
                  <c:v>12.9</c:v>
                </c:pt>
                <c:pt idx="1">
                  <c:v>7.7</c:v>
                </c:pt>
                <c:pt idx="2">
                  <c:v>4.3</c:v>
                </c:pt>
                <c:pt idx="3">
                  <c:v>34.4</c:v>
                </c:pt>
                <c:pt idx="4">
                  <c:v>0.3</c:v>
                </c:pt>
                <c:pt idx="5">
                  <c:v>1.7</c:v>
                </c:pt>
                <c:pt idx="6">
                  <c:v>35.200000000000003</c:v>
                </c:pt>
                <c:pt idx="7">
                  <c:v>3.5</c:v>
                </c:pt>
              </c:numCache>
            </c:numRef>
          </c:val>
        </c:ser>
        <c:dLbls>
          <c:dLblPos val="bestFit"/>
          <c:showLegendKey val="0"/>
          <c:showVal val="0"/>
          <c:showCatName val="1"/>
          <c:showSerName val="0"/>
          <c:showPercent val="0"/>
          <c:showBubbleSize val="0"/>
          <c:separator> </c:separator>
          <c:showLeaderLines val="1"/>
        </c:dLbls>
      </c:pie3DChart>
      <c:spPr>
        <a:prstGeom prst="rect">
          <a:avLst/>
        </a:prstGeom>
        <a:noFill/>
        <a:ln w="19022">
          <a:noFill/>
        </a:ln>
      </c:spPr>
    </c:plotArea>
    <c:legend>
      <c:legendPos val="b"/>
      <c:layout>
        <c:manualLayout>
          <c:xMode val="edge"/>
          <c:yMode val="edge"/>
          <c:x val="1.7160000000000002E-2"/>
          <c:y val="0.53044999999999998"/>
          <c:w val="0.98282000000000003"/>
          <c:h val="0.44921"/>
        </c:manualLayout>
      </c:layout>
      <c:overlay val="0"/>
      <c:spPr>
        <a:prstGeom prst="rect">
          <a:avLst/>
        </a:prstGeom>
        <a:noFill/>
        <a:ln>
          <a:noFill/>
        </a:ln>
      </c:spPr>
    </c:legend>
    <c:plotVisOnly val="1"/>
    <c:dispBlanksAs val="zero"/>
    <c:showDLblsOverMax val="0"/>
  </c:chart>
  <c:spPr>
    <a:xfrm>
      <a:off x="174990" y="166685"/>
      <a:ext cx="4214838" cy="6672952"/>
    </a:xfrm>
    <a:prstGeom prst="rect">
      <a:avLst/>
    </a:prstGeom>
    <a:noFill/>
    <a:ln>
      <a:noFill/>
    </a:ln>
  </c:spPr>
  <c:txPr>
    <a:bodyPr/>
    <a:lstStyle/>
    <a:p>
      <a:pPr>
        <a:defRPr>
          <a:latin typeface="Times New Roman"/>
          <a:cs typeface="Times New Roman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 доходов 2026 года</a:t>
            </a:r>
            <a:endParaRPr/>
          </a:p>
        </c:rich>
      </c:tx>
      <c:layout>
        <c:manualLayout>
          <c:xMode val="edge"/>
          <c:yMode val="edge"/>
          <c:x val="0.21110000000000001"/>
          <c:y val="0"/>
        </c:manualLayout>
      </c:layout>
      <c:overlay val="0"/>
    </c:title>
    <c:autoTitleDeleted val="0"/>
    <c:view3D>
      <c:rotX val="30"/>
      <c:rotY val="150"/>
      <c:rAngAx val="0"/>
      <c:perspective val="11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7109999999999999E-2"/>
          <c:y val="0.18773000000000001"/>
          <c:w val="0.85496000000000005"/>
          <c:h val="0.4517200000000000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Бюджет 2026 года</c:v>
                </c:pt>
              </c:strCache>
            </c:strRef>
          </c:tx>
          <c:explosion val="8"/>
          <c:dPt>
            <c:idx val="0"/>
            <c:bubble3D val="0"/>
            <c:spPr>
              <a:prstGeom prst="rect">
                <a:avLst/>
              </a:prstGeom>
              <a:solidFill>
                <a:srgbClr val="FFCCCC"/>
              </a:solidFill>
            </c:spPr>
          </c:dPt>
          <c:dPt>
            <c:idx val="3"/>
            <c:bubble3D val="0"/>
            <c:explosion val="10"/>
            <c:spPr>
              <a:prstGeom prst="rect">
                <a:avLst/>
              </a:prstGeom>
              <a:solidFill>
                <a:srgbClr val="66FF33"/>
              </a:solidFill>
            </c:spPr>
          </c:dPt>
          <c:dPt>
            <c:idx val="5"/>
            <c:bubble3D val="0"/>
            <c:spPr>
              <a:prstGeom prst="rect">
                <a:avLst/>
              </a:prstGeom>
              <a:solidFill>
                <a:srgbClr val="3399FF"/>
              </a:solidFill>
            </c:spPr>
          </c:dPt>
          <c:dLbls>
            <c:dLbl>
              <c:idx val="0"/>
              <c:layout>
                <c:manualLayout>
                  <c:x val="0"/>
                  <c:y val="-2.4819999999999998E-2"/>
                </c:manualLayout>
              </c:layout>
              <c:spPr>
                <a:noFill/>
                <a:ln w="19022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1"/>
              <c:layout>
                <c:manualLayout>
                  <c:x val="4.3560000000000001E-2"/>
                  <c:y val="0"/>
                </c:manualLayout>
              </c:layout>
              <c:spPr>
                <a:noFill/>
                <a:ln w="19022">
                  <a:noFill/>
                </a:ln>
              </c:spPr>
              <c:txPr>
                <a:bodyPr/>
                <a:lstStyle/>
                <a:p>
                  <a:pPr>
                    <a:defRPr>
                      <a:solidFill>
                        <a:schemeClr val="bg1">
                          <a:lumMod val="95000"/>
                        </a:schemeClr>
                      </a:solidFill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2"/>
              <c:layout>
                <c:manualLayout>
                  <c:x val="2.7200000000000002E-3"/>
                  <c:y val="-3.014E-2"/>
                </c:manualLayout>
              </c:layout>
              <c:spPr>
                <a:noFill/>
                <a:ln w="19022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4"/>
              <c:layout>
                <c:manualLayout>
                  <c:x val="-2.1659999999999999E-2"/>
                  <c:y val="2.6589999999999999E-2"/>
                </c:manualLayout>
              </c:layout>
              <c:spPr>
                <a:noFill/>
                <a:ln w="19022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5"/>
              <c:layout>
                <c:manualLayout>
                  <c:x val="8.5870000000000002E-2"/>
                  <c:y val="-7.1599999999999997E-3"/>
                </c:manualLayout>
              </c:layout>
              <c:spPr>
                <a:noFill/>
                <a:ln w="19022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19022">
                <a:noFill/>
              </a:ln>
            </c:spPr>
            <c:dLblPos val="bestFit"/>
            <c:showLegendKey val="0"/>
            <c:showVal val="0"/>
            <c:showCatName val="1"/>
            <c:showSerName val="0"/>
            <c:showPercent val="0"/>
            <c:showBubbleSize val="0"/>
            <c:separator> </c:separator>
            <c:showLeaderLines val="1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</c:ext>
            </c:extLst>
          </c:dLbls>
          <c:cat>
            <c:strRef>
              <c:f>Лист1!$A$2:$A$10</c:f>
              <c:strCache>
                <c:ptCount val="9"/>
                <c:pt idx="0">
                  <c:v>налог на доходы физических лиц 12,0%</c:v>
                </c:pt>
                <c:pt idx="1">
                  <c:v>единый сельскохозяйственный налог 7,0%</c:v>
                </c:pt>
                <c:pt idx="2">
                  <c:v>налог на имущество физических лиц 4,1%</c:v>
                </c:pt>
                <c:pt idx="3">
                  <c:v>земельный налог 30,6%</c:v>
                </c:pt>
                <c:pt idx="4">
                  <c:v>доходы, получаемые в виде арендной платы за земли и аренды имущества 0,3%
</c:v>
                </c:pt>
                <c:pt idx="5">
                  <c:v>дотации 1,4%</c:v>
                </c:pt>
                <c:pt idx="6">
                  <c:v>акцизы 41,3%</c:v>
                </c:pt>
                <c:pt idx="7">
                  <c:v>субвенции 3,3%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12</c:v>
                </c:pt>
                <c:pt idx="1">
                  <c:v>7</c:v>
                </c:pt>
                <c:pt idx="2">
                  <c:v>4.0999999999999996</c:v>
                </c:pt>
                <c:pt idx="3">
                  <c:v>30.6</c:v>
                </c:pt>
                <c:pt idx="4">
                  <c:v>0.3</c:v>
                </c:pt>
                <c:pt idx="5">
                  <c:v>1.4</c:v>
                </c:pt>
                <c:pt idx="6">
                  <c:v>41.3</c:v>
                </c:pt>
                <c:pt idx="7">
                  <c:v>3.3</c:v>
                </c:pt>
              </c:numCache>
            </c:numRef>
          </c:val>
        </c:ser>
        <c:dLbls>
          <c:dLblPos val="bestFit"/>
          <c:showLegendKey val="0"/>
          <c:showVal val="0"/>
          <c:showCatName val="1"/>
          <c:showSerName val="0"/>
          <c:showPercent val="0"/>
          <c:showBubbleSize val="0"/>
          <c:separator> </c:separator>
          <c:showLeaderLines val="1"/>
        </c:dLbls>
      </c:pie3DChart>
      <c:spPr>
        <a:prstGeom prst="rect">
          <a:avLst/>
        </a:prstGeom>
        <a:noFill/>
        <a:ln w="19022">
          <a:noFill/>
        </a:ln>
      </c:spPr>
    </c:plotArea>
    <c:legend>
      <c:legendPos val="r"/>
      <c:layout>
        <c:manualLayout>
          <c:xMode val="edge"/>
          <c:yMode val="edge"/>
          <c:x val="2.1479999999999999E-2"/>
          <c:y val="0.54257999999999995"/>
          <c:w val="0.92632000000000003"/>
          <c:h val="0.47434999999999999"/>
        </c:manualLayout>
      </c:layout>
      <c:overlay val="0"/>
      <c:spPr>
        <a:prstGeom prst="rect">
          <a:avLst/>
        </a:prstGeom>
        <a:noFill/>
        <a:ln>
          <a:noFill/>
        </a:ln>
      </c:spPr>
    </c:legend>
    <c:plotVisOnly val="1"/>
    <c:dispBlanksAs val="zero"/>
    <c:showDLblsOverMax val="0"/>
  </c:chart>
  <c:spPr>
    <a:xfrm>
      <a:off x="4572000" y="147637"/>
      <a:ext cx="4214838" cy="6472142"/>
    </a:xfrm>
    <a:prstGeom prst="rect">
      <a:avLst/>
    </a:prstGeom>
    <a:noFill/>
    <a:ln>
      <a:noFill/>
    </a:ln>
  </c:spPr>
  <c:txPr>
    <a:bodyPr/>
    <a:lstStyle/>
    <a:p>
      <a:pPr>
        <a:defRPr>
          <a:latin typeface="Times New Roman"/>
          <a:cs typeface="Times New Roman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8509999999999999E-2"/>
          <c:y val="0"/>
          <c:w val="0.69072"/>
          <c:h val="0.7854100000000000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Общегосударственные вопроса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/>
                    <a:cs typeface="Times New Roman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Расходы бюджета                    на 2024 год</c:v>
                </c:pt>
                <c:pt idx="1">
                  <c:v>Расходы бюджета              на 2025 год</c:v>
                </c:pt>
                <c:pt idx="2">
                  <c:v>Расходы  бюджета                 на 2026 год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30.3</c:v>
                </c:pt>
                <c:pt idx="1">
                  <c:v>55.8</c:v>
                </c:pt>
                <c:pt idx="2">
                  <c:v>50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Национальная оборона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/>
                    <a:cs typeface="Times New Roman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Расходы бюджета                    на 2024 год</c:v>
                </c:pt>
                <c:pt idx="1">
                  <c:v>Расходы бюджета              на 2025 год</c:v>
                </c:pt>
                <c:pt idx="2">
                  <c:v>Расходы  бюджета                 на 2026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1.8</c:v>
                </c:pt>
                <c:pt idx="1">
                  <c:v>3.6</c:v>
                </c:pt>
                <c:pt idx="2">
                  <c:v>3.5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Национальная безопасность и правоохранительная деятельность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/>
                    <a:cs typeface="Times New Roman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Расходы бюджета                    на 2024 год</c:v>
                </c:pt>
                <c:pt idx="1">
                  <c:v>Расходы бюджета              на 2025 год</c:v>
                </c:pt>
                <c:pt idx="2">
                  <c:v>Расходы  бюджета                 на 2026 год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 formatCode="0.0">
                  <c:v>0.8</c:v>
                </c:pt>
                <c:pt idx="1">
                  <c:v>1.5</c:v>
                </c:pt>
                <c:pt idx="2">
                  <c:v>1.3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Национальная экономика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/>
                    <a:cs typeface="Times New Roman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Расходы бюджета                    на 2024 год</c:v>
                </c:pt>
                <c:pt idx="1">
                  <c:v>Расходы бюджета              на 2025 год</c:v>
                </c:pt>
                <c:pt idx="2">
                  <c:v>Расходы  бюджета                 на 2026 год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 formatCode="0.0">
                  <c:v>60.7</c:v>
                </c:pt>
                <c:pt idx="1">
                  <c:v>36.1</c:v>
                </c:pt>
                <c:pt idx="2">
                  <c:v>43.3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Жилищно-коммунальное хозяйство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/>
                    <a:cs typeface="Times New Roman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Расходы бюджета                    на 2024 год</c:v>
                </c:pt>
                <c:pt idx="1">
                  <c:v>Расходы бюджета              на 2025 год</c:v>
                </c:pt>
                <c:pt idx="2">
                  <c:v>Расходы  бюджета                 на 2026 год</c:v>
                </c:pt>
              </c:strCache>
            </c:strRef>
          </c:cat>
          <c:val>
            <c:numRef>
              <c:f>Лист1!$F$2:$F$4</c:f>
              <c:numCache>
                <c:formatCode>General</c:formatCode>
                <c:ptCount val="3"/>
                <c:pt idx="0" formatCode="0.0">
                  <c:v>5.7</c:v>
                </c:pt>
                <c:pt idx="1">
                  <c:v>2.1</c:v>
                </c:pt>
                <c:pt idx="2">
                  <c:v>1.1000000000000001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Социальная политика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Расходы бюджета                    на 2024 год</c:v>
                </c:pt>
                <c:pt idx="1">
                  <c:v>Расходы бюджета              на 2025 год</c:v>
                </c:pt>
                <c:pt idx="2">
                  <c:v>Расходы  бюджета                 на 2026 год</c:v>
                </c:pt>
              </c:strCache>
            </c:strRef>
          </c:cat>
          <c:val>
            <c:numRef>
              <c:f>Лист1!$G$2:$G$4</c:f>
              <c:numCache>
                <c:formatCode>General</c:formatCode>
                <c:ptCount val="3"/>
                <c:pt idx="0">
                  <c:v>0.7</c:v>
                </c:pt>
                <c:pt idx="1">
                  <c:v>0.9</c:v>
                </c:pt>
                <c:pt idx="2">
                  <c:v>0.8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eparator> </c:separator>
        </c:dLbls>
        <c:gapWidth val="150"/>
        <c:shape val="box"/>
        <c:axId val="-1683196768"/>
        <c:axId val="-1683192416"/>
        <c:axId val="0"/>
      </c:bar3DChart>
      <c:catAx>
        <c:axId val="-1683196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/>
                <a:cs typeface="Times New Roman"/>
              </a:defRPr>
            </a:pPr>
            <a:endParaRPr lang="ru-RU"/>
          </a:p>
        </c:txPr>
        <c:crossAx val="-1683192416"/>
        <c:crosses val="autoZero"/>
        <c:auto val="1"/>
        <c:lblAlgn val="ctr"/>
        <c:lblOffset val="100"/>
        <c:tickMarkSkip val="1"/>
        <c:noMultiLvlLbl val="0"/>
      </c:catAx>
      <c:valAx>
        <c:axId val="-1683192416"/>
        <c:scaling>
          <c:orientation val="minMax"/>
        </c:scaling>
        <c:delete val="1"/>
        <c:axPos val="l"/>
        <c:majorGridlines/>
        <c:numFmt formatCode="0.0" sourceLinked="1"/>
        <c:majorTickMark val="out"/>
        <c:minorTickMark val="none"/>
        <c:tickLblPos val="none"/>
        <c:crossAx val="-16831967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935999999999998"/>
          <c:y val="2.0250000000000001E-2"/>
          <c:w val="0.29383999999999999"/>
          <c:h val="0.94401999999999997"/>
        </c:manualLayout>
      </c:layout>
      <c:overlay val="0"/>
      <c:txPr>
        <a:bodyPr/>
        <a:lstStyle/>
        <a:p>
          <a:pPr>
            <a:defRPr sz="1600">
              <a:latin typeface="Times New Roman"/>
              <a:cs typeface="Times New Roman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685800" y="2130425"/>
            <a:ext cx="7772400" cy="1470025"/>
          </a:xfrm>
        </p:spPr>
        <p:txBody>
          <a:bodyPr/>
          <a:lstStyle>
            <a:lvl1pPr algn="ctr">
              <a:defRPr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371600" y="3886200"/>
            <a:ext cx="6400800" cy="1752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>26.12.2023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>26.12.2023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6629400" y="274638"/>
            <a:ext cx="2057400" cy="5851525"/>
          </a:xfrm>
        </p:spPr>
        <p:txBody>
          <a:bodyPr vert="eaVert"/>
          <a:lstStyle>
            <a:lvl1pPr algn="ctr"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457200" y="274638"/>
            <a:ext cx="6019799" cy="5851525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>26.12.2023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>26.12.2023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722313" y="4406901"/>
            <a:ext cx="7772400" cy="136207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722313" y="2906713"/>
            <a:ext cx="7772400" cy="150018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>26.12.2023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1187623" y="1600201"/>
            <a:ext cx="3528391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4932039" y="1600201"/>
            <a:ext cx="3754759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>26.12.2023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1187623" y="1535113"/>
            <a:ext cx="352839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1187623" y="2174874"/>
            <a:ext cx="352839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4860031" y="1535113"/>
            <a:ext cx="382676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4860031" y="2174874"/>
            <a:ext cx="382676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>26.12.2023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>26.12.2023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>26.12.2023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187623" y="273049"/>
            <a:ext cx="266429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3995935" y="273050"/>
            <a:ext cx="4690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1187623" y="1435101"/>
            <a:ext cx="2664295" cy="46910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>26.12.2023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187623" y="4800600"/>
            <a:ext cx="7488831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1187623" y="612774"/>
            <a:ext cx="7488831" cy="41147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1187623" y="5367337"/>
            <a:ext cx="7488831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 lang="ru-RU"/>
              <a:t>26.12.2023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1187623" y="1600201"/>
            <a:ext cx="7499175" cy="4525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6" name="Shape 1058"/>
          <p:cNvSpPr>
            <a:spLocks noGrp="1" noChangeArrowheads="1"/>
          </p:cNvSpPr>
          <p:nvPr userDrawn="1"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6343" y="6641"/>
                </a:moveTo>
                <a:lnTo>
                  <a:pt x="6343" y="6641"/>
                </a:lnTo>
                <a:cubicBezTo>
                  <a:pt x="7781" y="2374"/>
                  <a:pt x="8594" y="0"/>
                  <a:pt x="8594" y="0"/>
                </a:cubicBezTo>
                <a:lnTo>
                  <a:pt x="0" y="0"/>
                </a:lnTo>
                <a:lnTo>
                  <a:pt x="0" y="43200"/>
                </a:lnTo>
                <a:lnTo>
                  <a:pt x="43200" y="43200"/>
                </a:lnTo>
                <a:lnTo>
                  <a:pt x="43200" y="37760"/>
                </a:lnTo>
                <a:lnTo>
                  <a:pt x="43200" y="37760"/>
                </a:lnTo>
                <a:cubicBezTo>
                  <a:pt x="43200" y="37760"/>
                  <a:pt x="34824" y="39282"/>
                  <a:pt x="21228" y="41101"/>
                </a:cubicBezTo>
                <a:lnTo>
                  <a:pt x="21228" y="41101"/>
                </a:lnTo>
                <a:cubicBezTo>
                  <a:pt x="3446" y="43478"/>
                  <a:pt x="-5241" y="41016"/>
                  <a:pt x="6343" y="6641"/>
                </a:cubicBezTo>
                <a:close/>
              </a:path>
            </a:pathLst>
          </a:custGeom>
          <a:solidFill>
            <a:schemeClr val="accent1"/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7" name="Shape 1059"/>
          <p:cNvSpPr>
            <a:spLocks noGrp="1" noChangeArrowheads="1"/>
          </p:cNvSpPr>
          <p:nvPr userDrawn="1"/>
        </p:nvSpPr>
        <p:spPr bwMode="auto">
          <a:xfrm>
            <a:off x="0" y="0"/>
            <a:ext cx="9144000" cy="6858000"/>
          </a:xfrm>
        </p:spPr>
      </p:sp>
      <p:sp>
        <p:nvSpPr>
          <p:cNvPr id="48" name="Shape 1060"/>
          <p:cNvSpPr>
            <a:spLocks noGrp="1" noChangeArrowheads="1"/>
          </p:cNvSpPr>
          <p:nvPr userDrawn="1"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2361" y="36777"/>
                </a:moveTo>
                <a:lnTo>
                  <a:pt x="22361" y="36777"/>
                </a:lnTo>
                <a:cubicBezTo>
                  <a:pt x="5219" y="39070"/>
                  <a:pt x="-2372" y="36412"/>
                  <a:pt x="7775" y="6299"/>
                </a:cubicBezTo>
                <a:lnTo>
                  <a:pt x="7775" y="6299"/>
                </a:lnTo>
                <a:cubicBezTo>
                  <a:pt x="9119" y="2311"/>
                  <a:pt x="9892" y="58"/>
                  <a:pt x="9911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3612"/>
                </a:lnTo>
                <a:lnTo>
                  <a:pt x="43200" y="33612"/>
                </a:lnTo>
                <a:cubicBezTo>
                  <a:pt x="43110" y="33630"/>
                  <a:pt x="35168" y="35065"/>
                  <a:pt x="22361" y="36777"/>
                </a:cubicBezTo>
                <a:close/>
              </a:path>
            </a:pathLst>
          </a:custGeom>
          <a:solidFill>
            <a:schemeClr val="accent1">
              <a:alpha val="9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9" name="Shape 1061"/>
          <p:cNvSpPr>
            <a:spLocks noGrp="1" noChangeArrowheads="1"/>
          </p:cNvSpPr>
          <p:nvPr userDrawn="1"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2276" y="37156"/>
                </a:moveTo>
                <a:lnTo>
                  <a:pt x="22276" y="37156"/>
                </a:lnTo>
                <a:cubicBezTo>
                  <a:pt x="5093" y="39454"/>
                  <a:pt x="-2596" y="36819"/>
                  <a:pt x="7680" y="6325"/>
                </a:cubicBezTo>
                <a:lnTo>
                  <a:pt x="7680" y="6325"/>
                </a:lnTo>
                <a:cubicBezTo>
                  <a:pt x="9010" y="2380"/>
                  <a:pt x="9781" y="117"/>
                  <a:pt x="9819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3980"/>
                </a:lnTo>
                <a:lnTo>
                  <a:pt x="43200" y="33980"/>
                </a:lnTo>
                <a:cubicBezTo>
                  <a:pt x="43020" y="34016"/>
                  <a:pt x="35046" y="35449"/>
                  <a:pt x="22276" y="37156"/>
                </a:cubicBezTo>
                <a:close/>
              </a:path>
            </a:pathLst>
          </a:custGeom>
          <a:solidFill>
            <a:schemeClr val="accent1">
              <a:alpha val="18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0" name="Shape 1062"/>
          <p:cNvSpPr>
            <a:spLocks noGrp="1" noChangeArrowheads="1"/>
          </p:cNvSpPr>
          <p:nvPr userDrawn="1"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2192" y="37535"/>
                </a:moveTo>
                <a:lnTo>
                  <a:pt x="22192" y="37535"/>
                </a:lnTo>
                <a:cubicBezTo>
                  <a:pt x="4968" y="39839"/>
                  <a:pt x="-2820" y="37226"/>
                  <a:pt x="7585" y="6350"/>
                </a:cubicBezTo>
                <a:lnTo>
                  <a:pt x="7585" y="6350"/>
                </a:lnTo>
                <a:cubicBezTo>
                  <a:pt x="8900" y="2448"/>
                  <a:pt x="9670" y="176"/>
                  <a:pt x="9726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4348"/>
                </a:lnTo>
                <a:lnTo>
                  <a:pt x="43200" y="34348"/>
                </a:lnTo>
                <a:cubicBezTo>
                  <a:pt x="42885" y="34402"/>
                  <a:pt x="34924" y="35833"/>
                  <a:pt x="22192" y="37535"/>
                </a:cubicBezTo>
                <a:close/>
              </a:path>
            </a:pathLst>
          </a:custGeom>
          <a:solidFill>
            <a:schemeClr val="accent1">
              <a:alpha val="26998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1" name="Shape 1063"/>
          <p:cNvSpPr>
            <a:spLocks noGrp="1" noChangeArrowheads="1"/>
          </p:cNvSpPr>
          <p:nvPr userDrawn="1"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2107" y="37914"/>
                </a:moveTo>
                <a:lnTo>
                  <a:pt x="22107" y="37914"/>
                </a:lnTo>
                <a:cubicBezTo>
                  <a:pt x="4842" y="40223"/>
                  <a:pt x="-3044" y="37634"/>
                  <a:pt x="7490" y="6376"/>
                </a:cubicBezTo>
                <a:lnTo>
                  <a:pt x="7490" y="6376"/>
                </a:lnTo>
                <a:cubicBezTo>
                  <a:pt x="8790" y="2517"/>
                  <a:pt x="9559" y="235"/>
                  <a:pt x="9634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4717"/>
                </a:lnTo>
                <a:lnTo>
                  <a:pt x="43200" y="34717"/>
                </a:lnTo>
                <a:cubicBezTo>
                  <a:pt x="42795" y="34789"/>
                  <a:pt x="34802" y="36217"/>
                  <a:pt x="22107" y="37914"/>
                </a:cubicBezTo>
                <a:close/>
              </a:path>
            </a:pathLst>
          </a:custGeom>
          <a:solidFill>
            <a:schemeClr val="accent1">
              <a:alpha val="36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2" name="Shape 1064"/>
          <p:cNvSpPr>
            <a:spLocks noGrp="1" noChangeArrowheads="1"/>
          </p:cNvSpPr>
          <p:nvPr userDrawn="1"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2022" y="38293"/>
                </a:moveTo>
                <a:lnTo>
                  <a:pt x="22022" y="38293"/>
                </a:lnTo>
                <a:cubicBezTo>
                  <a:pt x="4717" y="40608"/>
                  <a:pt x="-3267" y="38041"/>
                  <a:pt x="7394" y="6401"/>
                </a:cubicBezTo>
                <a:lnTo>
                  <a:pt x="7394" y="6401"/>
                </a:lnTo>
                <a:cubicBezTo>
                  <a:pt x="8680" y="2586"/>
                  <a:pt x="9448" y="293"/>
                  <a:pt x="9542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5085"/>
                </a:lnTo>
                <a:lnTo>
                  <a:pt x="43200" y="35085"/>
                </a:lnTo>
                <a:cubicBezTo>
                  <a:pt x="42705" y="35175"/>
                  <a:pt x="34680" y="36601"/>
                  <a:pt x="22022" y="38293"/>
                </a:cubicBezTo>
                <a:close/>
              </a:path>
            </a:pathLst>
          </a:custGeom>
          <a:solidFill>
            <a:schemeClr val="accent1">
              <a:alpha val="4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3" name="Shape 1065"/>
          <p:cNvSpPr>
            <a:spLocks noGrp="1" noChangeArrowheads="1"/>
          </p:cNvSpPr>
          <p:nvPr userDrawn="1"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1937" y="38673"/>
                </a:moveTo>
                <a:lnTo>
                  <a:pt x="21937" y="38673"/>
                </a:lnTo>
                <a:cubicBezTo>
                  <a:pt x="4591" y="40992"/>
                  <a:pt x="-3491" y="38448"/>
                  <a:pt x="7299" y="6427"/>
                </a:cubicBezTo>
                <a:lnTo>
                  <a:pt x="7299" y="6427"/>
                </a:lnTo>
                <a:cubicBezTo>
                  <a:pt x="8570" y="2655"/>
                  <a:pt x="9336" y="352"/>
                  <a:pt x="9449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5453"/>
                </a:lnTo>
                <a:lnTo>
                  <a:pt x="43200" y="35453"/>
                </a:lnTo>
                <a:cubicBezTo>
                  <a:pt x="42570" y="35561"/>
                  <a:pt x="34558" y="36985"/>
                  <a:pt x="21937" y="38673"/>
                </a:cubicBezTo>
                <a:close/>
              </a:path>
            </a:pathLst>
          </a:custGeom>
          <a:solidFill>
            <a:schemeClr val="accent1">
              <a:alpha val="5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4" name="Shape 1066"/>
          <p:cNvSpPr>
            <a:spLocks noGrp="1" noChangeArrowheads="1"/>
          </p:cNvSpPr>
          <p:nvPr userDrawn="1"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1853" y="39052"/>
                </a:moveTo>
                <a:lnTo>
                  <a:pt x="21853" y="39052"/>
                </a:lnTo>
                <a:cubicBezTo>
                  <a:pt x="4466" y="41377"/>
                  <a:pt x="-3715" y="38855"/>
                  <a:pt x="7204" y="6453"/>
                </a:cubicBezTo>
                <a:lnTo>
                  <a:pt x="7204" y="6453"/>
                </a:lnTo>
                <a:cubicBezTo>
                  <a:pt x="8461" y="2724"/>
                  <a:pt x="9225" y="411"/>
                  <a:pt x="9357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5822"/>
                </a:lnTo>
                <a:lnTo>
                  <a:pt x="43200" y="35822"/>
                </a:lnTo>
                <a:cubicBezTo>
                  <a:pt x="42480" y="35948"/>
                  <a:pt x="34436" y="37369"/>
                  <a:pt x="21853" y="39052"/>
                </a:cubicBezTo>
                <a:close/>
              </a:path>
            </a:pathLst>
          </a:custGeom>
          <a:solidFill>
            <a:schemeClr val="accent1">
              <a:alpha val="63999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5" name="Shape 1067"/>
          <p:cNvSpPr>
            <a:spLocks noGrp="1" noChangeArrowheads="1"/>
          </p:cNvSpPr>
          <p:nvPr userDrawn="1"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1768" y="39431"/>
                </a:moveTo>
                <a:lnTo>
                  <a:pt x="21768" y="39431"/>
                </a:lnTo>
                <a:cubicBezTo>
                  <a:pt x="4340" y="41761"/>
                  <a:pt x="-3939" y="39262"/>
                  <a:pt x="7109" y="6478"/>
                </a:cubicBezTo>
                <a:lnTo>
                  <a:pt x="7109" y="6478"/>
                </a:lnTo>
                <a:cubicBezTo>
                  <a:pt x="8351" y="2792"/>
                  <a:pt x="9114" y="470"/>
                  <a:pt x="9265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6190"/>
                </a:lnTo>
                <a:lnTo>
                  <a:pt x="43200" y="36190"/>
                </a:lnTo>
                <a:cubicBezTo>
                  <a:pt x="42390" y="36334"/>
                  <a:pt x="34314" y="37753"/>
                  <a:pt x="21768" y="39431"/>
                </a:cubicBezTo>
                <a:close/>
              </a:path>
            </a:pathLst>
          </a:custGeom>
          <a:solidFill>
            <a:schemeClr val="accent1">
              <a:alpha val="73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6" name="Shape 1068"/>
          <p:cNvSpPr>
            <a:spLocks noGrp="1" noChangeArrowheads="1"/>
          </p:cNvSpPr>
          <p:nvPr userDrawn="1"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1683" y="39810"/>
                </a:moveTo>
                <a:lnTo>
                  <a:pt x="21683" y="39810"/>
                </a:lnTo>
                <a:cubicBezTo>
                  <a:pt x="4214" y="42146"/>
                  <a:pt x="-4163" y="39669"/>
                  <a:pt x="7014" y="6504"/>
                </a:cubicBezTo>
                <a:lnTo>
                  <a:pt x="7014" y="6504"/>
                </a:lnTo>
                <a:cubicBezTo>
                  <a:pt x="8241" y="2861"/>
                  <a:pt x="9003" y="528"/>
                  <a:pt x="9172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6558"/>
                </a:lnTo>
                <a:lnTo>
                  <a:pt x="43200" y="36558"/>
                </a:lnTo>
                <a:cubicBezTo>
                  <a:pt x="42300" y="36720"/>
                  <a:pt x="34192" y="38137"/>
                  <a:pt x="21683" y="39810"/>
                </a:cubicBezTo>
                <a:close/>
              </a:path>
            </a:pathLst>
          </a:custGeom>
          <a:solidFill>
            <a:schemeClr val="accent1">
              <a:alpha val="82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7" name="Shape 1069"/>
          <p:cNvSpPr>
            <a:spLocks noGrp="1" noChangeArrowheads="1"/>
          </p:cNvSpPr>
          <p:nvPr userDrawn="1"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1599" y="40189"/>
                </a:moveTo>
                <a:lnTo>
                  <a:pt x="21599" y="40189"/>
                </a:lnTo>
                <a:cubicBezTo>
                  <a:pt x="4089" y="42530"/>
                  <a:pt x="-4386" y="40077"/>
                  <a:pt x="6918" y="6529"/>
                </a:cubicBezTo>
                <a:lnTo>
                  <a:pt x="6918" y="6529"/>
                </a:lnTo>
                <a:cubicBezTo>
                  <a:pt x="8131" y="2930"/>
                  <a:pt x="8892" y="587"/>
                  <a:pt x="9080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6926"/>
                </a:lnTo>
                <a:lnTo>
                  <a:pt x="43200" y="36926"/>
                </a:lnTo>
                <a:cubicBezTo>
                  <a:pt x="42165" y="37107"/>
                  <a:pt x="34070" y="38521"/>
                  <a:pt x="21599" y="40189"/>
                </a:cubicBezTo>
                <a:close/>
              </a:path>
            </a:pathLst>
          </a:custGeom>
          <a:solidFill>
            <a:schemeClr val="accent1">
              <a:alpha val="91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8" name="Shape 1070"/>
          <p:cNvSpPr>
            <a:spLocks noGrp="1" noChangeArrowheads="1"/>
          </p:cNvSpPr>
          <p:nvPr userDrawn="1"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43200" h="43200" stroke="0" extrusionOk="0">
                <a:moveTo>
                  <a:pt x="21514" y="40568"/>
                </a:moveTo>
                <a:lnTo>
                  <a:pt x="21514" y="40568"/>
                </a:lnTo>
                <a:cubicBezTo>
                  <a:pt x="3963" y="42915"/>
                  <a:pt x="-4610" y="40484"/>
                  <a:pt x="6823" y="6555"/>
                </a:cubicBezTo>
                <a:lnTo>
                  <a:pt x="6823" y="6555"/>
                </a:lnTo>
                <a:cubicBezTo>
                  <a:pt x="8022" y="2999"/>
                  <a:pt x="8781" y="646"/>
                  <a:pt x="8988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7295"/>
                </a:lnTo>
                <a:lnTo>
                  <a:pt x="43200" y="37295"/>
                </a:lnTo>
                <a:cubicBezTo>
                  <a:pt x="42075" y="37493"/>
                  <a:pt x="33948" y="38905"/>
                  <a:pt x="21514" y="40568"/>
                </a:cubicBezTo>
                <a:close/>
              </a:path>
            </a:pathLst>
          </a:custGeom>
          <a:solidFill>
            <a:schemeClr val="accent1"/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187623" y="274638"/>
            <a:ext cx="749917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6948263" y="6356350"/>
            <a:ext cx="17385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	</a:t>
            </a:r>
            <a:fld id="{F8E3F0E9-0FC2-4DDE-87CF-3BA6A04EA4CC}" type="slidenum">
              <a:rPr lang="ru-RU"/>
              <a:t>‹#›</a:t>
            </a:fld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1214263" y="6356350"/>
            <a:ext cx="21335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6EB4D43-F783-4E09-8208-6AA351DBC29B}" type="datetimeFigureOut">
              <a:rPr lang="ru-RU"/>
              <a:t>26.12.2023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3844279" y="6356350"/>
            <a:ext cx="26719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>
        <a:spcBef>
          <a:spcPts val="0"/>
        </a:spcBef>
        <a:buNone/>
        <a:defRPr sz="4400" b="1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599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oleObject" Target="../embeddings/oleObject1.bin"/><Relationship Id="rId7" Type="http://schemas.openxmlformats.org/officeDocument/2006/relationships/package" Target="../embeddings/_____Microsoft_Excel3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png"/><Relationship Id="rId10" Type="http://schemas.openxmlformats.org/officeDocument/2006/relationships/chart" Target="../charts/chart3.xml"/><Relationship Id="rId4" Type="http://schemas.openxmlformats.org/officeDocument/2006/relationships/package" Target="../embeddings/_____Microsoft_Excel2.xlsx"/><Relationship Id="rId9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8" name="Рисунок 7" descr="село Новозахаркино"/>
          <p:cNvPicPr/>
          <p:nvPr/>
        </p:nvPicPr>
        <p:blipFill>
          <a:blip r:embed="rId2"/>
          <a:stretch/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 descr="http://www.onlinee.xyz/upl/posts/2014-08/1408873736_allday_16.jpg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4211960" y="188640"/>
            <a:ext cx="864096" cy="108876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683568" y="1340768"/>
            <a:ext cx="7772400" cy="936104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defRPr/>
            </a:pPr>
            <a:r>
              <a:rPr lang="ru-RU" sz="4800">
                <a:solidFill>
                  <a:srgbClr val="FF0000"/>
                </a:solidFill>
                <a:latin typeface="PT Astra Serif"/>
                <a:ea typeface="PT Astra Serif"/>
              </a:rPr>
              <a:t>БЮДЖЕТ ДЛЯ ГРАЖДАН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403646" y="2681047"/>
            <a:ext cx="6480720" cy="2333921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 fontScale="50000" lnSpcReduction="10000"/>
          </a:bodyPr>
          <a:lstStyle/>
          <a:p>
            <a:pPr algn="ctr">
              <a:defRPr/>
            </a:pPr>
            <a:r>
              <a:rPr lang="ru-RU" b="1" i="1">
                <a:solidFill>
                  <a:srgbClr val="002060"/>
                </a:solidFill>
                <a:latin typeface="PT Astra Serif"/>
                <a:ea typeface="PT Astra Serif"/>
              </a:rPr>
              <a:t>ПОДГОТОВЛЕН НА ОСНОВАНИИ РЕШЕНИЯ СОВЕТА ДЕПУТАТОВ НОВОЗАХАРКИНСКОГО МУНИЦИПАЛЬНОГО ОБРАЗОВАНИЯ </a:t>
            </a:r>
            <a:endParaRPr/>
          </a:p>
          <a:p>
            <a:pPr algn="ctr">
              <a:defRPr/>
            </a:pPr>
            <a:r>
              <a:rPr lang="ru-RU" b="1" i="1">
                <a:solidFill>
                  <a:srgbClr val="002060"/>
                </a:solidFill>
                <a:latin typeface="PT Astra Serif"/>
                <a:ea typeface="PT Astra Serif"/>
                <a:cs typeface="Times New Roman"/>
              </a:rPr>
              <a:t>ОТ 15.12.2023 Г. № 05-26/05</a:t>
            </a:r>
            <a:endParaRPr/>
          </a:p>
          <a:p>
            <a:pPr algn="ctr">
              <a:defRPr/>
            </a:pPr>
            <a:r>
              <a:rPr lang="ru-RU" b="1" i="1">
                <a:solidFill>
                  <a:srgbClr val="002060"/>
                </a:solidFill>
                <a:latin typeface="PT Astra Serif"/>
                <a:ea typeface="PT Astra Serif"/>
              </a:rPr>
              <a:t>«О БЮДЖЕТЕ НОВОЗАХАРКИНСКОГО </a:t>
            </a:r>
            <a:endParaRPr/>
          </a:p>
          <a:p>
            <a:pPr algn="ctr">
              <a:defRPr/>
            </a:pPr>
            <a:r>
              <a:rPr lang="ru-RU" b="1" i="1">
                <a:solidFill>
                  <a:srgbClr val="002060"/>
                </a:solidFill>
                <a:latin typeface="PT Astra Serif"/>
                <a:ea typeface="PT Astra Serif"/>
              </a:rPr>
              <a:t>МУНИЦИПАЛЬНОГО ОБРАЗОВАНИЯ </a:t>
            </a:r>
            <a:endParaRPr/>
          </a:p>
          <a:p>
            <a:pPr algn="ctr">
              <a:defRPr/>
            </a:pPr>
            <a:r>
              <a:rPr lang="ru-RU" b="1" i="1">
                <a:solidFill>
                  <a:srgbClr val="002060"/>
                </a:solidFill>
                <a:latin typeface="PT Astra Serif"/>
                <a:ea typeface="PT Astra Serif"/>
              </a:rPr>
              <a:t>ПЕТРОВСКОГО МУНИЦИПАЛЬНОГО РАЙОНА</a:t>
            </a:r>
            <a:endParaRPr/>
          </a:p>
          <a:p>
            <a:pPr algn="ctr">
              <a:defRPr/>
            </a:pPr>
            <a:r>
              <a:rPr lang="ru-RU" b="1" i="1">
                <a:solidFill>
                  <a:srgbClr val="002060"/>
                </a:solidFill>
                <a:latin typeface="PT Astra Serif"/>
                <a:ea typeface="PT Astra Serif"/>
              </a:rPr>
              <a:t>САРАТОВСКОЙ ОБЛАСТИ </a:t>
            </a:r>
            <a:endParaRPr/>
          </a:p>
          <a:p>
            <a:pPr algn="ctr">
              <a:defRPr/>
            </a:pPr>
            <a:r>
              <a:rPr lang="ru-RU" b="1" i="1">
                <a:solidFill>
                  <a:srgbClr val="002060"/>
                </a:solidFill>
                <a:latin typeface="PT Astra Serif"/>
                <a:ea typeface="PT Astra Serif"/>
              </a:rPr>
              <a:t>НА </a:t>
            </a:r>
            <a:r>
              <a:rPr lang="ru-RU" b="1" i="1">
                <a:solidFill>
                  <a:srgbClr val="002060"/>
                </a:solidFill>
                <a:latin typeface="PT Astra Serif"/>
                <a:ea typeface="PT Astra Serif"/>
                <a:cs typeface="Times New Roman"/>
              </a:rPr>
              <a:t>2024 </a:t>
            </a:r>
            <a:r>
              <a:rPr lang="ru-RU" b="1" i="1">
                <a:solidFill>
                  <a:srgbClr val="002060"/>
                </a:solidFill>
                <a:latin typeface="PT Astra Serif"/>
                <a:ea typeface="PT Astra Serif"/>
              </a:rPr>
              <a:t>ГОД </a:t>
            </a:r>
            <a:endParaRPr/>
          </a:p>
          <a:p>
            <a:pPr algn="ctr">
              <a:defRPr/>
            </a:pPr>
            <a:r>
              <a:rPr lang="ru-RU" b="1" i="1">
                <a:solidFill>
                  <a:srgbClr val="002060"/>
                </a:solidFill>
                <a:latin typeface="PT Astra Serif"/>
                <a:ea typeface="PT Astra Serif"/>
              </a:rPr>
              <a:t>И НА ПЛАНОВЫЙ ПЕРИОД </a:t>
            </a:r>
            <a:r>
              <a:rPr lang="ru-RU" b="1" i="1">
                <a:solidFill>
                  <a:srgbClr val="002060"/>
                </a:solidFill>
                <a:latin typeface="PT Astra Serif"/>
                <a:ea typeface="PT Astra Serif"/>
                <a:cs typeface="Times New Roman"/>
              </a:rPr>
              <a:t>2025</a:t>
            </a:r>
            <a:r>
              <a:rPr lang="ru-RU" b="1" i="1">
                <a:solidFill>
                  <a:srgbClr val="002060"/>
                </a:solidFill>
                <a:latin typeface="PT Astra Serif"/>
                <a:ea typeface="PT Astra Serif"/>
                <a:cs typeface="Arial"/>
              </a:rPr>
              <a:t> И </a:t>
            </a:r>
            <a:r>
              <a:rPr lang="ru-RU" b="1" i="1">
                <a:solidFill>
                  <a:srgbClr val="002060"/>
                </a:solidFill>
                <a:latin typeface="PT Astra Serif"/>
                <a:ea typeface="PT Astra Serif"/>
                <a:cs typeface="Times New Roman"/>
              </a:rPr>
              <a:t>2026 </a:t>
            </a:r>
            <a:r>
              <a:rPr lang="ru-RU" b="1" i="1">
                <a:solidFill>
                  <a:srgbClr val="002060"/>
                </a:solidFill>
                <a:latin typeface="PT Astra Serif"/>
                <a:ea typeface="PT Astra Serif"/>
              </a:rPr>
              <a:t>ГОДОВ»</a:t>
            </a:r>
            <a:endParaRPr lang="ru-RU" b="1">
              <a:solidFill>
                <a:srgbClr val="0070C0"/>
              </a:solidFill>
              <a:latin typeface="PT Astra Serif"/>
              <a:ea typeface="PT Astra Serif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67544" y="188640"/>
            <a:ext cx="8229600" cy="864096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1800" b="1">
                <a:solidFill>
                  <a:schemeClr val="accent3">
                    <a:lumMod val="50000"/>
                  </a:schemeClr>
                </a:solidFill>
                <a:latin typeface="PT Astra Serif"/>
                <a:ea typeface="PT Astra Serif"/>
              </a:rPr>
              <a:t>СТРУКТУРА РАСХОДОВ БЮДЖЕТА </a:t>
            </a:r>
            <a:br>
              <a:rPr lang="ru-RU" sz="1800" b="1">
                <a:solidFill>
                  <a:schemeClr val="accent3">
                    <a:lumMod val="50000"/>
                  </a:schemeClr>
                </a:solidFill>
                <a:latin typeface="PT Astra Serif"/>
                <a:ea typeface="PT Astra Serif"/>
              </a:rPr>
            </a:br>
            <a:r>
              <a:rPr lang="ru-RU" sz="1800" b="1">
                <a:solidFill>
                  <a:schemeClr val="accent3">
                    <a:lumMod val="50000"/>
                  </a:schemeClr>
                </a:solidFill>
                <a:latin typeface="PT Astra Serif"/>
                <a:ea typeface="PT Astra Serif"/>
              </a:rPr>
              <a:t>НОВОЗАХАРКИНСКОГО МУНИЦИПАЛЬНОГО ОБРАЗОВАНИЯ НА 2024 ГОД  </a:t>
            </a:r>
            <a:br>
              <a:rPr lang="ru-RU" sz="1800" b="1">
                <a:solidFill>
                  <a:schemeClr val="accent3">
                    <a:lumMod val="50000"/>
                  </a:schemeClr>
                </a:solidFill>
                <a:latin typeface="PT Astra Serif"/>
                <a:ea typeface="PT Astra Serif"/>
              </a:rPr>
            </a:br>
            <a:r>
              <a:rPr lang="ru-RU" sz="1800" b="1">
                <a:solidFill>
                  <a:schemeClr val="accent3">
                    <a:lumMod val="50000"/>
                  </a:schemeClr>
                </a:solidFill>
                <a:latin typeface="PT Astra Serif"/>
                <a:ea typeface="PT Astra Serif"/>
              </a:rPr>
              <a:t>И НА ПЛАНОВЫЙ ПЕРИОД 2025 И 2026 ГОДОВ (</a:t>
            </a:r>
            <a:r>
              <a:rPr lang="ru-RU" sz="1800">
                <a:solidFill>
                  <a:schemeClr val="accent3">
                    <a:lumMod val="50000"/>
                  </a:schemeClr>
                </a:solidFill>
              </a:rPr>
              <a:t>%)</a:t>
            </a:r>
          </a:p>
        </p:txBody>
      </p:sp>
      <p:graphicFrame>
        <p:nvGraphicFramePr>
          <p:cNvPr id="1702276486" name="Диаграмма 1702276485"/>
          <p:cNvGraphicFramePr>
            <a:graphicFrameLocks/>
          </p:cNvGraphicFramePr>
          <p:nvPr/>
        </p:nvGraphicFramePr>
        <p:xfrm>
          <a:off x="467543" y="1196751"/>
          <a:ext cx="8424936" cy="53438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539552" y="332656"/>
            <a:ext cx="8229600" cy="864096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1800" b="1">
                <a:solidFill>
                  <a:srgbClr val="FFFF00"/>
                </a:solidFill>
                <a:highlight>
                  <a:srgbClr val="0000FF"/>
                </a:highlight>
                <a:latin typeface="PT Astra Serif"/>
                <a:ea typeface="PT Astra Serif"/>
              </a:rPr>
              <a:t>МЕЮБЮДЖЕТНЫЕ ТРАНСФЕРТЫ НА ВЫПОЛНЕНИЕ ПЕРЕДАННЫХ ПОЛНОМОЧИЙ В БЮДЖЕТ ПЕТРОВСКОГО МУНИЦИПАЛЬНОГО РАЙОНА В 2024 ГОДУ И НА ПЛАНОВЫЙ ПЕРИОД 2025 И 2026 ГОДЫ</a:t>
            </a:r>
            <a:endParaRPr lang="ru-RU" sz="1800" b="1">
              <a:solidFill>
                <a:srgbClr val="FFFF00"/>
              </a:solidFill>
              <a:latin typeface="PT Astra Serif"/>
              <a:ea typeface="PT Astra Serif"/>
            </a:endParaRPr>
          </a:p>
        </p:txBody>
      </p:sp>
      <p:graphicFrame>
        <p:nvGraphicFramePr>
          <p:cNvPr id="20" name="Содержимое 19"/>
          <p:cNvGraphicFramePr>
            <a:graphicFrameLocks noGrp="1"/>
          </p:cNvGraphicFramePr>
          <p:nvPr>
            <p:ph idx="1"/>
          </p:nvPr>
        </p:nvGraphicFramePr>
        <p:xfrm>
          <a:off x="323529" y="1484784"/>
          <a:ext cx="8496943" cy="5184576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4176463"/>
                <a:gridCol w="1368152"/>
                <a:gridCol w="1440160"/>
                <a:gridCol w="1512168"/>
              </a:tblGrid>
              <a:tr h="889347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800">
                          <a:latin typeface="PT Astra Serif"/>
                          <a:ea typeface="PT Astra Serif"/>
                        </a:rPr>
                        <a:t>Полномочия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800">
                          <a:latin typeface="PT Astra Serif"/>
                          <a:ea typeface="PT Astra Serif"/>
                        </a:rPr>
                        <a:t>План на 2024 год (тыс.руб.)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800">
                          <a:latin typeface="PT Astra Serif"/>
                          <a:ea typeface="PT Astra Serif"/>
                        </a:rPr>
                        <a:t>План на 2025 год (тыс.руб.)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800">
                          <a:latin typeface="PT Astra Serif"/>
                          <a:ea typeface="PT Astra Serif"/>
                        </a:rPr>
                        <a:t>План на 2026 год (тыс.руб.)</a:t>
                      </a:r>
                    </a:p>
                  </a:txBody>
                  <a:tcPr/>
                </a:tc>
              </a:tr>
              <a:tr h="1317848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sz="1800">
                          <a:latin typeface="PT Astra Serif"/>
                          <a:ea typeface="PT Astra Serif"/>
                        </a:rPr>
                        <a:t>Выполнение полномочий по формированию, исполнению и осуществлению контроля бюджета муниципального образования</a:t>
                      </a:r>
                      <a:endParaRPr lang="ru-RU" sz="1800" b="0">
                        <a:solidFill>
                          <a:schemeClr val="tx1"/>
                        </a:solidFill>
                        <a:latin typeface="PT Astra Serif"/>
                        <a:ea typeface="PT Astra Serif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80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52,0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80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54,0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80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56,0</a:t>
                      </a:r>
                      <a:endParaRPr/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sz="1800">
                          <a:latin typeface="PT Astra Serif"/>
                          <a:ea typeface="PT Astra Serif"/>
                        </a:rPr>
                        <a:t>Выполнение полномочий по осуществлению внешнего муниципального финансового контроля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80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126,2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80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131,2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80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136,4</a:t>
                      </a:r>
                      <a:endParaRPr/>
                    </a:p>
                  </a:txBody>
                  <a:tcPr/>
                </a:tc>
              </a:tr>
              <a:tr h="141719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defRPr/>
                      </a:pPr>
                      <a:r>
                        <a:rPr lang="ru-RU" sz="1800">
                          <a:latin typeface="PT Astra Serif"/>
                          <a:ea typeface="PT Astra Serif"/>
                          <a:cs typeface="Times New Roman"/>
                        </a:rPr>
                        <a:t>Выполнение полномочий по ведению бухгалтерского учета финансово – хозяйственной деятельности администрации поселения и (или) казенных учреждений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80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251,5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80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261,6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80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272,0</a:t>
                      </a:r>
                      <a:endParaRPr/>
                    </a:p>
                  </a:txBody>
                  <a:tcPr/>
                </a:tc>
              </a:tr>
              <a:tr h="5270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defRPr/>
                      </a:pPr>
                      <a:r>
                        <a:rPr lang="ru-RU" sz="1800" b="1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ИТОГО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800" b="1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429,7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800" b="1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446,8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800" b="1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Arial Unicode MS"/>
                        </a:rPr>
                        <a:t>464,4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404664"/>
            <a:ext cx="8229600" cy="504056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3600" b="1">
                <a:solidFill>
                  <a:srgbClr val="FFC000"/>
                </a:solidFill>
                <a:latin typeface="PT Astra Serif"/>
                <a:ea typeface="PT Astra Serif"/>
              </a:rPr>
              <a:t>КОНТАКТНАЯ ИНФОРМАЦИ</a:t>
            </a:r>
            <a:r>
              <a:rPr lang="ru-RU" sz="3200">
                <a:solidFill>
                  <a:srgbClr val="FFC000"/>
                </a:solidFill>
              </a:rPr>
              <a:t>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>
          <a:xfrm>
            <a:off x="395536" y="1340768"/>
            <a:ext cx="8229600" cy="5112568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ru-RU" sz="2800" b="1">
                <a:solidFill>
                  <a:schemeClr val="accent1">
                    <a:lumMod val="75000"/>
                  </a:schemeClr>
                </a:solidFill>
                <a:latin typeface="PT Astra Serif"/>
                <a:ea typeface="PT Astra Serif"/>
              </a:rPr>
              <a:t>Адрес: </a:t>
            </a:r>
            <a:r>
              <a:rPr lang="ru-RU" sz="2800" b="1">
                <a:solidFill>
                  <a:srgbClr val="C00000"/>
                </a:solidFill>
                <a:latin typeface="PT Astra Serif"/>
                <a:ea typeface="PT Astra Serif"/>
              </a:rPr>
              <a:t>412 534 Саратовская область, </a:t>
            </a:r>
            <a:endParaRPr/>
          </a:p>
          <a:p>
            <a:pPr>
              <a:buNone/>
              <a:defRPr/>
            </a:pPr>
            <a:r>
              <a:rPr lang="ru-RU" sz="2800" b="1">
                <a:solidFill>
                  <a:srgbClr val="C00000"/>
                </a:solidFill>
                <a:latin typeface="PT Astra Serif"/>
                <a:ea typeface="PT Astra Serif"/>
              </a:rPr>
              <a:t>             Петровский район, с. Новозахаркино, </a:t>
            </a:r>
            <a:endParaRPr/>
          </a:p>
          <a:p>
            <a:pPr>
              <a:buNone/>
              <a:defRPr/>
            </a:pPr>
            <a:r>
              <a:rPr lang="ru-RU" sz="2800" b="1">
                <a:solidFill>
                  <a:srgbClr val="C00000"/>
                </a:solidFill>
                <a:latin typeface="PT Astra Serif"/>
                <a:ea typeface="PT Astra Serif"/>
              </a:rPr>
              <a:t>              ул. Советская д. 2.</a:t>
            </a:r>
            <a:endParaRPr/>
          </a:p>
          <a:p>
            <a:pPr>
              <a:buNone/>
              <a:defRPr/>
            </a:pPr>
            <a:endParaRPr lang="ru-RU" sz="2800" b="1">
              <a:solidFill>
                <a:schemeClr val="accent1">
                  <a:lumMod val="75000"/>
                </a:schemeClr>
              </a:solidFill>
              <a:latin typeface="PT Astra Serif"/>
              <a:ea typeface="PT Astra Serif"/>
            </a:endParaRPr>
          </a:p>
          <a:p>
            <a:pPr>
              <a:buNone/>
              <a:defRPr/>
            </a:pPr>
            <a:r>
              <a:rPr lang="ru-RU" sz="2800" b="1">
                <a:solidFill>
                  <a:schemeClr val="accent1">
                    <a:lumMod val="75000"/>
                  </a:schemeClr>
                </a:solidFill>
                <a:latin typeface="PT Astra Serif"/>
                <a:ea typeface="PT Astra Serif"/>
              </a:rPr>
              <a:t>Телефон: </a:t>
            </a:r>
            <a:r>
              <a:rPr lang="ru-RU" sz="2800" b="1">
                <a:solidFill>
                  <a:srgbClr val="C00000"/>
                </a:solidFill>
                <a:latin typeface="PT Astra Serif"/>
                <a:ea typeface="PT Astra Serif"/>
              </a:rPr>
              <a:t>8(845 55) 51-6-41</a:t>
            </a:r>
            <a:endParaRPr/>
          </a:p>
          <a:p>
            <a:pPr>
              <a:buNone/>
              <a:defRPr/>
            </a:pPr>
            <a:r>
              <a:rPr lang="ru-RU" sz="2800" b="1">
                <a:solidFill>
                  <a:srgbClr val="C00000"/>
                </a:solidFill>
                <a:latin typeface="PT Astra Serif"/>
                <a:ea typeface="PT Astra Serif"/>
              </a:rPr>
              <a:t>                 8(845 55) 51-6-42</a:t>
            </a:r>
            <a:endParaRPr/>
          </a:p>
          <a:p>
            <a:pPr>
              <a:buNone/>
              <a:defRPr/>
            </a:pPr>
            <a:endParaRPr lang="ru-RU" sz="2800" b="1">
              <a:solidFill>
                <a:srgbClr val="C00000"/>
              </a:solidFill>
              <a:latin typeface="PT Astra Serif"/>
              <a:ea typeface="PT Astra Serif"/>
            </a:endParaRPr>
          </a:p>
          <a:p>
            <a:pPr>
              <a:buNone/>
              <a:defRPr/>
            </a:pPr>
            <a:r>
              <a:rPr lang="en-US" sz="2800" b="1">
                <a:solidFill>
                  <a:schemeClr val="accent1">
                    <a:lumMod val="75000"/>
                  </a:schemeClr>
                </a:solidFill>
                <a:latin typeface="PT Astra Serif"/>
                <a:ea typeface="PT Astra Serif"/>
              </a:rPr>
              <a:t>E-mail</a:t>
            </a:r>
            <a:r>
              <a:rPr lang="ru-RU" sz="2800" b="1">
                <a:solidFill>
                  <a:schemeClr val="accent1">
                    <a:lumMod val="75000"/>
                  </a:schemeClr>
                </a:solidFill>
                <a:latin typeface="PT Astra Serif"/>
                <a:ea typeface="PT Astra Serif"/>
              </a:rPr>
              <a:t>:</a:t>
            </a:r>
            <a:r>
              <a:rPr lang="en-US" sz="2800" b="1">
                <a:solidFill>
                  <a:schemeClr val="accent1">
                    <a:lumMod val="75000"/>
                  </a:schemeClr>
                </a:solidFill>
                <a:latin typeface="PT Astra Serif"/>
                <a:ea typeface="PT Astra Serif"/>
              </a:rPr>
              <a:t> </a:t>
            </a:r>
            <a:r>
              <a:rPr lang="en-US" sz="2800" b="1">
                <a:solidFill>
                  <a:srgbClr val="C00000"/>
                </a:solidFill>
                <a:latin typeface="PT Astra Serif"/>
                <a:ea typeface="PT Astra Serif"/>
              </a:rPr>
              <a:t>admzach@rambler.ru </a:t>
            </a:r>
            <a:endParaRPr lang="ru-RU" sz="2800" b="1">
              <a:solidFill>
                <a:srgbClr val="C00000"/>
              </a:solidFill>
              <a:latin typeface="PT Astra Serif"/>
              <a:ea typeface="PT Astra Serif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5358102" y="5229200"/>
            <a:ext cx="3168351" cy="1278494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67544" y="260648"/>
            <a:ext cx="8229600" cy="936104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3200" b="1">
                <a:latin typeface="PT Astra Serif"/>
                <a:ea typeface="PT Astra Serif"/>
              </a:rPr>
              <a:t>ОСНОВНЫЕ ПОНЯТИЯ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>
          <a:xfrm>
            <a:off x="251520" y="1484784"/>
            <a:ext cx="8640960" cy="511256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algn="just">
              <a:defRPr/>
            </a:pPr>
            <a:r>
              <a:rPr lang="ru-RU" sz="2900">
                <a:solidFill>
                  <a:srgbClr val="FF0000"/>
                </a:solidFill>
                <a:latin typeface="PT Astra Serif"/>
                <a:ea typeface="PT Astra Serif"/>
              </a:rPr>
              <a:t>Бюджет</a:t>
            </a:r>
            <a:r>
              <a:rPr lang="ru-RU" sz="2900">
                <a:solidFill>
                  <a:srgbClr val="FFC000"/>
                </a:solidFill>
                <a:latin typeface="PT Astra Serif"/>
                <a:ea typeface="PT Astra Serif"/>
              </a:rPr>
              <a:t> </a:t>
            </a:r>
            <a:r>
              <a:rPr lang="ru-RU" sz="2900">
                <a:latin typeface="PT Astra Serif"/>
                <a:ea typeface="PT Astra Serif"/>
              </a:rPr>
              <a:t>- </a:t>
            </a:r>
            <a:r>
              <a:rPr lang="ru-RU" sz="3600">
                <a:latin typeface="PT Astra Serif"/>
                <a:ea typeface="PT Astra Serif"/>
              </a:rPr>
              <a:t>форма образования и расходования денежных средств, предназначенных для финансового обеспечения задач и функций государства и местного самоуправления;</a:t>
            </a:r>
            <a:endParaRPr/>
          </a:p>
          <a:p>
            <a:pPr algn="just">
              <a:defRPr/>
            </a:pPr>
            <a:r>
              <a:rPr lang="ru-RU" sz="3600">
                <a:solidFill>
                  <a:srgbClr val="FF0000"/>
                </a:solidFill>
                <a:latin typeface="PT Astra Serif"/>
                <a:ea typeface="PT Astra Serif"/>
              </a:rPr>
              <a:t>Доходы бюджета </a:t>
            </a:r>
            <a:r>
              <a:rPr lang="ru-RU" sz="3600">
                <a:latin typeface="PT Astra Serif"/>
                <a:ea typeface="PT Astra Serif"/>
              </a:rPr>
              <a:t>- поступающие в бюджет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бюджета;</a:t>
            </a:r>
            <a:endParaRPr/>
          </a:p>
          <a:p>
            <a:pPr algn="just">
              <a:defRPr/>
            </a:pPr>
            <a:r>
              <a:rPr lang="ru-RU" sz="3600">
                <a:solidFill>
                  <a:srgbClr val="FF0000"/>
                </a:solidFill>
                <a:latin typeface="PT Astra Serif"/>
                <a:ea typeface="PT Astra Serif"/>
              </a:rPr>
              <a:t>Расходы бюджета </a:t>
            </a:r>
            <a:r>
              <a:rPr lang="ru-RU" sz="3600">
                <a:latin typeface="PT Astra Serif"/>
                <a:ea typeface="PT Astra Serif"/>
              </a:rPr>
              <a:t>- выплачиваемые из бюджета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бюджета;</a:t>
            </a:r>
            <a:endParaRPr/>
          </a:p>
          <a:p>
            <a:pPr algn="just">
              <a:defRPr/>
            </a:pPr>
            <a:r>
              <a:rPr lang="ru-RU" sz="3600">
                <a:solidFill>
                  <a:srgbClr val="FF0000"/>
                </a:solidFill>
                <a:latin typeface="PT Astra Serif"/>
                <a:ea typeface="PT Astra Serif"/>
              </a:rPr>
              <a:t>Дефицит бюджета </a:t>
            </a:r>
            <a:r>
              <a:rPr lang="ru-RU" sz="3600">
                <a:latin typeface="PT Astra Serif"/>
                <a:ea typeface="PT Astra Serif"/>
              </a:rPr>
              <a:t>- превышение расходов бюджета над его доходами;</a:t>
            </a:r>
            <a:endParaRPr/>
          </a:p>
          <a:p>
            <a:pPr algn="just">
              <a:defRPr/>
            </a:pPr>
            <a:r>
              <a:rPr lang="ru-RU" sz="3600">
                <a:solidFill>
                  <a:srgbClr val="FF0000"/>
                </a:solidFill>
                <a:latin typeface="PT Astra Serif"/>
                <a:ea typeface="PT Astra Serif"/>
              </a:rPr>
              <a:t>Профицит бюджета </a:t>
            </a:r>
            <a:r>
              <a:rPr lang="ru-RU" sz="3600">
                <a:latin typeface="PT Astra Serif"/>
                <a:ea typeface="PT Astra Serif"/>
              </a:rPr>
              <a:t>- превышение доходов бюджета над его расходами;</a:t>
            </a:r>
            <a:endParaRPr/>
          </a:p>
          <a:p>
            <a:pPr algn="just">
              <a:defRPr/>
            </a:pPr>
            <a:r>
              <a:rPr lang="ru-RU" sz="3600">
                <a:solidFill>
                  <a:srgbClr val="FF0000"/>
                </a:solidFill>
                <a:latin typeface="PT Astra Serif"/>
                <a:ea typeface="PT Astra Serif"/>
              </a:rPr>
              <a:t>Дотации</a:t>
            </a:r>
            <a:r>
              <a:rPr lang="ru-RU" sz="3600">
                <a:latin typeface="PT Astra Serif"/>
                <a:ea typeface="PT Astra Serif"/>
              </a:rPr>
              <a:t>  - межбюджетные трансферты, предоставляемые на безвозмездной и безвозвратной основе без установления направлений их использования;</a:t>
            </a:r>
            <a:endParaRPr/>
          </a:p>
          <a:p>
            <a:pPr algn="just">
              <a:defRPr/>
            </a:pPr>
            <a:r>
              <a:rPr lang="ru-RU" sz="3600">
                <a:solidFill>
                  <a:srgbClr val="FF0000"/>
                </a:solidFill>
                <a:latin typeface="PT Astra Serif"/>
                <a:ea typeface="PT Astra Serif"/>
              </a:rPr>
              <a:t>Межбюджетные трансферты </a:t>
            </a:r>
            <a:r>
              <a:rPr lang="ru-RU" sz="3600">
                <a:latin typeface="PT Astra Serif"/>
                <a:ea typeface="PT Astra Serif"/>
              </a:rPr>
              <a:t>- средства, предоставляемые одним бюджетом бюджетной системы Российской Федерации другому бюджету бюджетной системы Российской Федерации.</a:t>
            </a:r>
            <a:endParaRPr/>
          </a:p>
          <a:p>
            <a:pPr>
              <a:defRPr/>
            </a:pPr>
            <a:endParaRPr lang="ru-RU"/>
          </a:p>
          <a:p>
            <a:pPr>
              <a:buNone/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337991"/>
            <a:ext cx="8229600" cy="91672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normAutofit fontScale="90000" lnSpcReduction="2000"/>
          </a:bodyPr>
          <a:lstStyle/>
          <a:p>
            <a:pPr algn="ctr">
              <a:defRPr/>
            </a:pPr>
            <a:r>
              <a:rPr lang="ru-RU" sz="1600">
                <a:solidFill>
                  <a:schemeClr val="accent1">
                    <a:lumMod val="50000"/>
                  </a:schemeClr>
                </a:solidFill>
                <a:latin typeface="PT Astra Serif"/>
                <a:ea typeface="PT Astra Serif"/>
              </a:rPr>
              <a:t>ОСНОВНЫЕ ПАРАМЕТРЫ </a:t>
            </a:r>
            <a:br>
              <a:rPr lang="ru-RU" sz="1600">
                <a:solidFill>
                  <a:schemeClr val="accent1">
                    <a:lumMod val="50000"/>
                  </a:schemeClr>
                </a:solidFill>
                <a:latin typeface="PT Astra Serif"/>
                <a:ea typeface="PT Astra Serif"/>
              </a:rPr>
            </a:br>
            <a:r>
              <a:rPr lang="ru-RU" sz="1600">
                <a:solidFill>
                  <a:schemeClr val="accent1">
                    <a:lumMod val="50000"/>
                  </a:schemeClr>
                </a:solidFill>
                <a:latin typeface="PT Astra Serif"/>
                <a:ea typeface="PT Astra Serif"/>
              </a:rPr>
              <a:t>БЮДЖЕТА НОВОЗАХАРКИНСКОГО МУНИЦИПАЛЬНОГО ОБРАЗОВАНИЯ НА </a:t>
            </a:r>
            <a:r>
              <a:rPr lang="ru-RU" sz="1600">
                <a:solidFill>
                  <a:schemeClr val="accent1">
                    <a:lumMod val="50000"/>
                  </a:schemeClr>
                </a:solidFill>
                <a:latin typeface="PT Astra Serif"/>
                <a:ea typeface="PT Astra Serif"/>
                <a:cs typeface="Times New Roman"/>
              </a:rPr>
              <a:t>2024 </a:t>
            </a:r>
            <a:r>
              <a:rPr lang="ru-RU" sz="1600">
                <a:solidFill>
                  <a:schemeClr val="accent1">
                    <a:lumMod val="50000"/>
                  </a:schemeClr>
                </a:solidFill>
                <a:latin typeface="PT Astra Serif"/>
                <a:ea typeface="PT Astra Serif"/>
              </a:rPr>
              <a:t>ГОД  И НА ПЛАНОВЫЙ ПЕРИОД </a:t>
            </a:r>
            <a:r>
              <a:rPr lang="ru-RU" sz="1600">
                <a:solidFill>
                  <a:schemeClr val="accent1">
                    <a:lumMod val="50000"/>
                  </a:schemeClr>
                </a:solidFill>
                <a:latin typeface="PT Astra Serif"/>
                <a:ea typeface="PT Astra Serif"/>
                <a:cs typeface="Times New Roman"/>
              </a:rPr>
              <a:t>2025</a:t>
            </a:r>
            <a:r>
              <a:rPr lang="ru-RU" sz="1600">
                <a:solidFill>
                  <a:schemeClr val="accent1">
                    <a:lumMod val="50000"/>
                  </a:schemeClr>
                </a:solidFill>
                <a:latin typeface="PT Astra Serif"/>
                <a:ea typeface="PT Astra Serif"/>
                <a:cs typeface="Arial"/>
              </a:rPr>
              <a:t> И </a:t>
            </a:r>
            <a:r>
              <a:rPr lang="ru-RU" sz="1600">
                <a:solidFill>
                  <a:schemeClr val="accent1">
                    <a:lumMod val="50000"/>
                  </a:schemeClr>
                </a:solidFill>
                <a:latin typeface="PT Astra Serif"/>
                <a:ea typeface="PT Astra Serif"/>
                <a:cs typeface="Times New Roman"/>
              </a:rPr>
              <a:t>2026 </a:t>
            </a:r>
            <a:r>
              <a:rPr lang="ru-RU" sz="1600">
                <a:solidFill>
                  <a:schemeClr val="accent1">
                    <a:lumMod val="50000"/>
                  </a:schemeClr>
                </a:solidFill>
                <a:latin typeface="PT Astra Serif"/>
                <a:ea typeface="PT Astra Serif"/>
              </a:rPr>
              <a:t>ГОДОВ</a:t>
            </a:r>
            <a:r>
              <a:rPr lang="ru-RU" sz="1400" i="1">
                <a:solidFill>
                  <a:schemeClr val="accent1">
                    <a:lumMod val="50000"/>
                  </a:schemeClr>
                </a:solidFill>
                <a:latin typeface="PT Astra Serif"/>
                <a:ea typeface="PT Astra Serif"/>
              </a:rPr>
              <a:t/>
            </a:r>
            <a:br>
              <a:rPr lang="ru-RU" sz="1400" i="1">
                <a:solidFill>
                  <a:schemeClr val="accent1">
                    <a:lumMod val="50000"/>
                  </a:schemeClr>
                </a:solidFill>
                <a:latin typeface="PT Astra Serif"/>
                <a:ea typeface="PT Astra Serif"/>
              </a:rPr>
            </a:br>
            <a:r>
              <a:rPr lang="ru-RU" sz="1400" i="1">
                <a:solidFill>
                  <a:schemeClr val="accent1">
                    <a:lumMod val="50000"/>
                  </a:schemeClr>
                </a:solidFill>
                <a:latin typeface="PT Astra Serif"/>
                <a:ea typeface="PT Astra Serif"/>
              </a:rPr>
              <a:t>(тыс. руб.) </a:t>
            </a:r>
            <a:r>
              <a:rPr lang="ru-RU" sz="1400">
                <a:solidFill>
                  <a:schemeClr val="accent1">
                    <a:lumMod val="50000"/>
                  </a:schemeClr>
                </a:solidFill>
                <a:latin typeface="PT Astra Serif"/>
                <a:ea typeface="PT Astra Serif"/>
              </a:rPr>
              <a:t/>
            </a:r>
            <a:br>
              <a:rPr lang="ru-RU" sz="1400">
                <a:solidFill>
                  <a:schemeClr val="accent1">
                    <a:lumMod val="50000"/>
                  </a:schemeClr>
                </a:solidFill>
                <a:latin typeface="PT Astra Serif"/>
                <a:ea typeface="PT Astra Serif"/>
              </a:rPr>
            </a:br>
            <a:endParaRPr sz="1400">
              <a:solidFill>
                <a:schemeClr val="accent1">
                  <a:lumMod val="50000"/>
                </a:schemeClr>
              </a:solidFill>
              <a:latin typeface="PT Astra Serif"/>
              <a:ea typeface="PT Astra Serif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139956"/>
          <a:ext cx="8331998" cy="5531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9944"/>
                <a:gridCol w="1241653"/>
                <a:gridCol w="1222879"/>
                <a:gridCol w="1154941"/>
                <a:gridCol w="1154941"/>
                <a:gridCol w="1154941"/>
              </a:tblGrid>
              <a:tr h="478045"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1">
                          <a:latin typeface="PT Astra Serif"/>
                          <a:ea typeface="PT Astra Serif"/>
                          <a:cs typeface="Times New Roman"/>
                        </a:rPr>
                        <a:t>Показатели</a:t>
                      </a:r>
                      <a:endParaRPr lang="ru-RU" sz="180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>
                          <a:latin typeface="PT Astra Serif"/>
                          <a:ea typeface="PT Astra Serif"/>
                          <a:cs typeface="Times New Roman"/>
                        </a:rPr>
                        <a:t> Отчет              2022 год </a:t>
                      </a:r>
                      <a:endParaRPr lang="ru-RU" sz="140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>
                          <a:latin typeface="PT Astra Serif"/>
                          <a:ea typeface="PT Astra Serif"/>
                          <a:cs typeface="Times New Roman"/>
                        </a:rPr>
                        <a:t>Оценка                   2023 год</a:t>
                      </a:r>
                      <a:endParaRPr lang="ru-RU" sz="140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>
                          <a:latin typeface="PT Astra Serif"/>
                          <a:ea typeface="PT Astra Serif"/>
                          <a:cs typeface="Times New Roman"/>
                        </a:rPr>
                        <a:t>План </a:t>
                      </a:r>
                      <a:endParaRPr/>
                    </a:p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>
                          <a:latin typeface="PT Astra Serif"/>
                          <a:ea typeface="PT Astra Serif"/>
                          <a:cs typeface="Times New Roman"/>
                        </a:rPr>
                        <a:t>2024 год</a:t>
                      </a:r>
                      <a:endParaRPr lang="ru-RU" sz="140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>
                          <a:latin typeface="PT Astra Serif"/>
                          <a:ea typeface="PT Astra Serif"/>
                          <a:cs typeface="Times New Roman"/>
                        </a:rPr>
                        <a:t>План </a:t>
                      </a:r>
                      <a:endParaRPr/>
                    </a:p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>
                          <a:latin typeface="PT Astra Serif"/>
                          <a:ea typeface="PT Astra Serif"/>
                          <a:cs typeface="Times New Roman"/>
                        </a:rPr>
                        <a:t>2025 год</a:t>
                      </a:r>
                      <a:endParaRPr lang="ru-RU" sz="140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>
                          <a:latin typeface="PT Astra Serif"/>
                          <a:ea typeface="PT Astra Serif"/>
                          <a:cs typeface="Times New Roman"/>
                        </a:rPr>
                        <a:t>План </a:t>
                      </a:r>
                      <a:endParaRPr/>
                    </a:p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>
                          <a:latin typeface="PT Astra Serif"/>
                          <a:ea typeface="PT Astra Serif"/>
                          <a:cs typeface="Times New Roman"/>
                        </a:rPr>
                        <a:t>2026 год</a:t>
                      </a:r>
                      <a:endParaRPr lang="ru-RU" sz="140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8061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1">
                          <a:latin typeface="PT Astra Serif"/>
                          <a:ea typeface="PT Astra Serif"/>
                          <a:cs typeface="Times New Roman"/>
                        </a:rPr>
                        <a:t>Доходы, всего</a:t>
                      </a:r>
                      <a:endParaRPr lang="ru-RU" sz="180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22709,0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21789,9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19308,5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10898,1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12545,7</a:t>
                      </a:r>
                    </a:p>
                  </a:txBody>
                  <a:tcPr/>
                </a:tc>
              </a:tr>
              <a:tr h="388325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>
                          <a:latin typeface="PT Astra Serif"/>
                          <a:ea typeface="PT Astra Serif"/>
                          <a:cs typeface="Times New Roman"/>
                        </a:rPr>
                        <a:t>из них: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endParaRPr lang="ru-RU" sz="2000">
                        <a:solidFill>
                          <a:srgbClr val="FF0000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2000">
                        <a:solidFill>
                          <a:srgbClr val="FF0000"/>
                        </a:solidFill>
                        <a:latin typeface="PT Astra Serif"/>
                        <a:ea typeface="PT Astra Serif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2000">
                        <a:solidFill>
                          <a:srgbClr val="FF0000"/>
                        </a:solidFill>
                        <a:latin typeface="PT Astra Serif"/>
                        <a:ea typeface="PT Astra Serif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2000">
                        <a:solidFill>
                          <a:srgbClr val="FF0000"/>
                        </a:solidFill>
                        <a:latin typeface="PT Astra Serif"/>
                        <a:ea typeface="PT Astra Serif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2000">
                        <a:solidFill>
                          <a:srgbClr val="FF0000"/>
                        </a:solidFill>
                        <a:latin typeface="PT Astra Serif"/>
                        <a:ea typeface="PT Astra Serif"/>
                      </a:endParaRPr>
                    </a:p>
                  </a:txBody>
                  <a:tcPr/>
                </a:tc>
              </a:tr>
              <a:tr h="654600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i="1">
                          <a:latin typeface="PT Astra Serif"/>
                          <a:ea typeface="PT Astra Serif"/>
                          <a:cs typeface="Times New Roman"/>
                        </a:rPr>
                        <a:t>налоговые и неналоговые доходы</a:t>
                      </a:r>
                      <a:endParaRPr lang="ru-RU" sz="180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>
                          <a:solidFill>
                            <a:schemeClr val="tx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14179,1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000" i="1">
                          <a:solidFill>
                            <a:schemeClr val="tx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11794,1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000" i="1">
                          <a:solidFill>
                            <a:schemeClr val="tx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10821,9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000" i="1">
                          <a:solidFill>
                            <a:schemeClr val="tx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10329,6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000" i="1">
                          <a:solidFill>
                            <a:schemeClr val="tx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11945,8</a:t>
                      </a:r>
                    </a:p>
                  </a:txBody>
                  <a:tcPr/>
                </a:tc>
              </a:tr>
              <a:tr h="654600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i="1">
                          <a:latin typeface="PT Astra Serif"/>
                          <a:ea typeface="PT Astra Serif"/>
                          <a:cs typeface="Times New Roman"/>
                        </a:rPr>
                        <a:t>безвозмездные поступления</a:t>
                      </a:r>
                      <a:endParaRPr lang="ru-RU" sz="180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8529,9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000" i="1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9995,8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000" i="1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8486,6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000" i="1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568,5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000" i="1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599,9</a:t>
                      </a:r>
                    </a:p>
                  </a:txBody>
                  <a:tcPr/>
                </a:tc>
              </a:tr>
              <a:tr h="388325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1">
                          <a:latin typeface="PT Astra Serif"/>
                          <a:ea typeface="PT Astra Serif"/>
                          <a:cs typeface="Times New Roman"/>
                        </a:rPr>
                        <a:t>Расходы ,всего</a:t>
                      </a:r>
                      <a:endParaRPr lang="ru-RU" sz="180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b="1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16754,8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000" b="1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18343,4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 19308,5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10898,1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12545,7</a:t>
                      </a:r>
                    </a:p>
                  </a:txBody>
                  <a:tcPr/>
                </a:tc>
              </a:tr>
              <a:tr h="654600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>
                          <a:latin typeface="PT Astra Serif"/>
                          <a:ea typeface="PT Astra Serif"/>
                          <a:cs typeface="Times New Roman"/>
                        </a:rPr>
                        <a:t>Дефицит (-), </a:t>
                      </a:r>
                    </a:p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>
                          <a:latin typeface="PT Astra Serif"/>
                          <a:ea typeface="PT Astra Serif"/>
                          <a:cs typeface="Times New Roman"/>
                        </a:rPr>
                        <a:t>проффицит (+)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+5954,2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000" i="1">
                          <a:solidFill>
                            <a:schemeClr val="tx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+3446,5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000">
                          <a:latin typeface="PT Astra Serif"/>
                          <a:ea typeface="PT Astra Serif"/>
                        </a:rPr>
                        <a:t>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000">
                          <a:latin typeface="PT Astra Serif"/>
                          <a:ea typeface="PT Astra Serif"/>
                        </a:rPr>
                        <a:t>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2000">
                          <a:latin typeface="PT Astra Serif"/>
                          <a:ea typeface="PT Astra Serif"/>
                        </a:rPr>
                        <a:t> -</a:t>
                      </a:r>
                    </a:p>
                  </a:txBody>
                  <a:tcPr/>
                </a:tc>
              </a:tr>
              <a:tr h="910747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>
                          <a:latin typeface="PT Astra Serif"/>
                          <a:ea typeface="PT Astra Serif"/>
                          <a:cs typeface="Times New Roman"/>
                        </a:rPr>
                        <a:t>Источники финансирования дефицита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- 5954,2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>
                          <a:solidFill>
                            <a:schemeClr val="tx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 - 3446,5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>
                          <a:latin typeface="PT Astra Serif"/>
                          <a:ea typeface="PT Astra Serif"/>
                          <a:cs typeface="Times New Roman"/>
                        </a:rPr>
                        <a:t> 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>
                          <a:latin typeface="PT Astra Serif"/>
                          <a:ea typeface="PT Astra Serif"/>
                          <a:cs typeface="Times New Roman"/>
                        </a:rPr>
                        <a:t> 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>
                          <a:latin typeface="PT Astra Serif"/>
                          <a:ea typeface="PT Astra Serif"/>
                          <a:cs typeface="Times New Roman"/>
                        </a:rPr>
                        <a:t> -</a:t>
                      </a:r>
                    </a:p>
                  </a:txBody>
                  <a:tcPr marL="68580" marR="68580" marT="0" marB="0"/>
                </a:tc>
              </a:tr>
              <a:tr h="800714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200" i="1">
                          <a:latin typeface="PT Astra Serif"/>
                          <a:ea typeface="PT Astra Serif"/>
                          <a:cs typeface="Times New Roman"/>
                        </a:rPr>
                        <a:t>Отношение дефицита бюджета к доходам, % (без учета безвозмездных поступлений)</a:t>
                      </a:r>
                      <a:endParaRPr sz="120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200" i="1">
                          <a:solidFill>
                            <a:schemeClr val="tx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-</a:t>
                      </a:r>
                      <a:endParaRPr sz="1200" i="1">
                        <a:solidFill>
                          <a:schemeClr val="tx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200" i="1">
                          <a:solidFill>
                            <a:schemeClr val="tx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-</a:t>
                      </a:r>
                      <a:endParaRPr sz="1200" i="1">
                        <a:solidFill>
                          <a:schemeClr val="tx1"/>
                        </a:solidFill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200">
                          <a:latin typeface="PT Astra Serif"/>
                          <a:ea typeface="PT Astra Serif"/>
                          <a:cs typeface="Times New Roman"/>
                        </a:rPr>
                        <a:t> -</a:t>
                      </a:r>
                      <a:endParaRPr sz="120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200">
                          <a:latin typeface="PT Astra Serif"/>
                          <a:ea typeface="PT Astra Serif"/>
                          <a:cs typeface="Times New Roman"/>
                        </a:rPr>
                        <a:t> -</a:t>
                      </a:r>
                      <a:endParaRPr sz="120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200">
                          <a:latin typeface="PT Astra Serif"/>
                          <a:ea typeface="PT Astra Serif"/>
                          <a:cs typeface="Times New Roman"/>
                        </a:rPr>
                        <a:t> -</a:t>
                      </a:r>
                      <a:endParaRPr sz="120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0469"/>
    </mc:Choice>
    <mc:Fallback xmlns:w="http://schemas.openxmlformats.org/wordprocessingml/2006/main" xmlns:m="http://schemas.openxmlformats.org/officeDocument/2006/math" xmlns="">
      <p:transition advClick="1" advTm="10469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14290"/>
            <a:ext cx="8229600" cy="642942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normAutofit fontScale="90000" lnSpcReduction="2000"/>
          </a:bodyPr>
          <a:lstStyle/>
          <a:p>
            <a:pPr algn="ctr">
              <a:defRPr/>
            </a:pPr>
            <a:r>
              <a:rPr lang="ru-RU" sz="5400" b="1" i="1">
                <a:solidFill>
                  <a:srgbClr val="C00000"/>
                </a:solidFill>
              </a:rPr>
              <a:t> </a:t>
            </a:r>
            <a:r>
              <a:rPr lang="ru-RU" sz="2000" b="1" i="1">
                <a:solidFill>
                  <a:srgbClr val="C00000"/>
                </a:solidFill>
              </a:rPr>
              <a:t>ДОХОДЫ  БЮДЖЕТА НОВОЗАХАРКИНСКОГО МУНИЦИПАЛЬНОГО ОБРАЗОВАНИЯ </a:t>
            </a:r>
            <a:br>
              <a:rPr lang="ru-RU" sz="2000" b="1" i="1">
                <a:solidFill>
                  <a:srgbClr val="C00000"/>
                </a:solidFill>
              </a:rPr>
            </a:br>
            <a:r>
              <a:rPr lang="ru-RU" sz="2000" b="1">
                <a:solidFill>
                  <a:srgbClr val="C00000"/>
                </a:solidFill>
              </a:rPr>
              <a:t> НА </a:t>
            </a:r>
            <a:r>
              <a:rPr lang="ru-RU" sz="2400" b="1">
                <a:solidFill>
                  <a:srgbClr val="C00000"/>
                </a:solidFill>
                <a:latin typeface="Times New Roman"/>
                <a:cs typeface="Times New Roman"/>
              </a:rPr>
              <a:t>2024</a:t>
            </a:r>
            <a:r>
              <a:rPr lang="ru-RU" sz="2000" b="1">
                <a:solidFill>
                  <a:srgbClr val="C00000"/>
                </a:solidFill>
              </a:rPr>
              <a:t> ГОД </a:t>
            </a:r>
            <a:r>
              <a:rPr lang="ru-RU" sz="2000" b="1" i="1">
                <a:solidFill>
                  <a:srgbClr val="C00000"/>
                </a:solidFill>
              </a:rPr>
              <a:t>(%)</a:t>
            </a:r>
            <a:endParaRPr lang="ru-RU" sz="2000">
              <a:solidFill>
                <a:srgbClr val="C00000"/>
              </a:solidFill>
            </a:endParaRPr>
          </a:p>
        </p:txBody>
      </p:sp>
      <p:graphicFrame>
        <p:nvGraphicFramePr>
          <p:cNvPr id="565927039" name="Диаграмма 565927038"/>
          <p:cNvGraphicFramePr>
            <a:graphicFrameLocks/>
          </p:cNvGraphicFramePr>
          <p:nvPr/>
        </p:nvGraphicFramePr>
        <p:xfrm>
          <a:off x="1479933" y="535761"/>
          <a:ext cx="7206865" cy="6369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1016"/>
    </mc:Choice>
    <mc:Fallback xmlns:w="http://schemas.openxmlformats.org/wordprocessingml/2006/main" xmlns:m="http://schemas.openxmlformats.org/officeDocument/2006/math" xmlns="">
      <p:transition advClick="1" advTm="11016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7879785"/>
              </p:ext>
            </p:extLst>
          </p:nvPr>
        </p:nvGraphicFramePr>
        <p:xfrm>
          <a:off x="151210" y="166687"/>
          <a:ext cx="4238625" cy="6519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oleObj" r:id="rId4" imgW="5663565" imgH="6522720" progId="Excel.Sheet.8">
                  <p:embed/>
                </p:oleObj>
              </mc:Choice>
              <mc:Fallback>
                <p:oleObj name="oleObj" r:id="rId4" imgW="5663565" imgH="6522720" progId="Excel.Sheet.8">
                  <p:embed/>
                  <p:pic>
                    <p:nvPicPr>
                      <p:cNvPr id="1222558686" name=""/>
                      <p:cNvPicPr/>
                      <p:nvPr/>
                    </p:nvPicPr>
                    <p:blipFill>
                      <a:blip r:embed="rId5"/>
                      <a:stretch/>
                    </p:blipFill>
                    <p:spPr bwMode="auto">
                      <a:xfrm>
                        <a:off x="151210" y="166687"/>
                        <a:ext cx="4238625" cy="65198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7879785"/>
              </p:ext>
            </p:extLst>
          </p:nvPr>
        </p:nvGraphicFramePr>
        <p:xfrm>
          <a:off x="4682729" y="147638"/>
          <a:ext cx="4241006" cy="65817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oleObj" r:id="rId7" imgW="5657215" imgH="6583680" progId="Excel.Sheet.8">
                  <p:embed/>
                </p:oleObj>
              </mc:Choice>
              <mc:Fallback>
                <p:oleObj name="oleObj" r:id="rId7" imgW="5657215" imgH="6583680" progId="Excel.Sheet.8">
                  <p:embed/>
                  <p:pic>
                    <p:nvPicPr>
                      <p:cNvPr id="1222558687" name=""/>
                      <p:cNvPicPr/>
                      <p:nvPr/>
                    </p:nvPicPr>
                    <p:blipFill>
                      <a:blip r:embed="rId8"/>
                      <a:stretch/>
                    </p:blipFill>
                    <p:spPr bwMode="auto">
                      <a:xfrm>
                        <a:off x="4682729" y="147638"/>
                        <a:ext cx="4241006" cy="65817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57792784" name="Диаграмма 1857792783"/>
          <p:cNvGraphicFramePr>
            <a:graphicFrameLocks/>
          </p:cNvGraphicFramePr>
          <p:nvPr/>
        </p:nvGraphicFramePr>
        <p:xfrm>
          <a:off x="174990" y="166685"/>
          <a:ext cx="4214838" cy="6672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2053327737" name="Диаграмма 2053327736"/>
          <p:cNvGraphicFramePr>
            <a:graphicFrameLocks/>
          </p:cNvGraphicFramePr>
          <p:nvPr/>
        </p:nvGraphicFramePr>
        <p:xfrm>
          <a:off x="4572000" y="147637"/>
          <a:ext cx="4214838" cy="64721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390078" y="217007"/>
            <a:ext cx="8258203" cy="983032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normAutofit fontScale="90000" lnSpcReduction="2000"/>
          </a:bodyPr>
          <a:lstStyle/>
          <a:p>
            <a:pPr algn="ctr">
              <a:defRPr/>
            </a:pPr>
            <a:r>
              <a:rPr lang="ru-RU" sz="2700" b="1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2700" b="1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700" b="1">
                <a:solidFill>
                  <a:schemeClr val="accent6">
                    <a:lumMod val="50000"/>
                  </a:schemeClr>
                </a:solidFill>
              </a:rPr>
              <a:t>Налоговые доходы (тыс. руб.)</a:t>
            </a:r>
            <a:r>
              <a:rPr lang="ru-RU"/>
              <a:t/>
            </a:r>
            <a:br>
              <a:rPr lang="ru-RU"/>
            </a:br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1200041"/>
          <a:ext cx="8535321" cy="540931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856690"/>
                <a:gridCol w="1185584"/>
                <a:gridCol w="1175104"/>
                <a:gridCol w="1105981"/>
                <a:gridCol w="1105981"/>
                <a:gridCol w="1105981"/>
              </a:tblGrid>
              <a:tr h="783457"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/>
                        <a:t>Наименование источника доходов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 Отчет              2022 год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Оценка                   2023 год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План </a:t>
                      </a:r>
                      <a:endParaRPr/>
                    </a:p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2024 год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План </a:t>
                      </a:r>
                      <a:endParaRPr/>
                    </a:p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2025 год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План </a:t>
                      </a:r>
                      <a:endParaRPr/>
                    </a:p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2026 год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30211">
                <a:tc>
                  <a:txBody>
                    <a:bodyPr/>
                    <a:lstStyle/>
                    <a:p>
                      <a:pPr algn="l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1"/>
                        <a:t>Налоговые доходы, </a:t>
                      </a:r>
                      <a:endParaRPr lang="ru-RU" sz="1100" b="1"/>
                    </a:p>
                    <a:p>
                      <a:pPr algn="l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1"/>
                        <a:t>из них: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1">
                          <a:latin typeface="Arial Unicode MS"/>
                          <a:ea typeface="Arial Unicode MS"/>
                          <a:cs typeface="Arial Unicode MS"/>
                        </a:rPr>
                        <a:t>11724,0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1">
                          <a:latin typeface="Arial Unicode MS"/>
                          <a:ea typeface="Arial Unicode MS"/>
                          <a:cs typeface="Arial Unicode MS"/>
                        </a:rPr>
                        <a:t>11760,5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1">
                          <a:latin typeface="Arial Unicode MS"/>
                          <a:ea typeface="Arial Unicode MS"/>
                          <a:cs typeface="Arial Unicode MS"/>
                        </a:rPr>
                        <a:t>10788,3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1">
                          <a:latin typeface="Arial Unicode MS"/>
                          <a:ea typeface="Arial Unicode MS"/>
                          <a:cs typeface="Arial Unicode MS"/>
                        </a:rPr>
                        <a:t>10296,0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1">
                          <a:latin typeface="Arial Unicode MS"/>
                          <a:ea typeface="Arial Unicode MS"/>
                          <a:cs typeface="Arial Unicode MS"/>
                        </a:rPr>
                        <a:t>11912,2</a:t>
                      </a:r>
                    </a:p>
                  </a:txBody>
                  <a:tcPr marL="68580" marR="68580" marT="0" marB="0"/>
                </a:tc>
              </a:tr>
              <a:tr h="658118">
                <a:tc>
                  <a:txBody>
                    <a:bodyPr/>
                    <a:lstStyle/>
                    <a:p>
                      <a:pPr algn="l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/>
                        <a:t>Налог на доходы физических лиц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latin typeface="Arial Unicode MS"/>
                          <a:ea typeface="Arial Unicode MS"/>
                          <a:cs typeface="Arial Unicode MS"/>
                        </a:rPr>
                        <a:t>4508,6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latin typeface="Arial Unicode MS"/>
                          <a:ea typeface="Arial Unicode MS"/>
                          <a:cs typeface="Arial Unicode MS"/>
                        </a:rPr>
                        <a:t>3242,0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latin typeface="Arial Unicode MS"/>
                          <a:ea typeface="Arial Unicode MS"/>
                          <a:cs typeface="Arial Unicode MS"/>
                        </a:rPr>
                        <a:t>2139,5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latin typeface="Arial Unicode MS"/>
                          <a:ea typeface="Arial Unicode MS"/>
                          <a:cs typeface="Arial Unicode MS"/>
                        </a:rPr>
                        <a:t>1400,0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latin typeface="Arial Unicode MS"/>
                          <a:ea typeface="Arial Unicode MS"/>
                          <a:cs typeface="Arial Unicode MS"/>
                        </a:rPr>
                        <a:t>1505,0</a:t>
                      </a:r>
                    </a:p>
                  </a:txBody>
                  <a:tcPr marL="68580" marR="68580" marT="0" marB="0"/>
                </a:tc>
              </a:tr>
              <a:tr h="459119">
                <a:tc>
                  <a:txBody>
                    <a:bodyPr/>
                    <a:lstStyle/>
                    <a:p>
                      <a:pPr algn="l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>
                          <a:latin typeface="+mn-lt"/>
                          <a:ea typeface="Calibri"/>
                          <a:cs typeface="Times New Roman"/>
                        </a:rPr>
                        <a:t>Акцизы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latin typeface="Arial Unicode MS"/>
                          <a:ea typeface="Arial Unicode MS"/>
                          <a:cs typeface="Arial Unicode MS"/>
                        </a:rPr>
                        <a:t>3899,3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latin typeface="Arial Unicode MS"/>
                          <a:ea typeface="Arial Unicode MS"/>
                          <a:cs typeface="Arial Unicode MS"/>
                        </a:rPr>
                        <a:t>3950,0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latin typeface="Arial Unicode MS"/>
                          <a:ea typeface="Arial Unicode MS"/>
                          <a:cs typeface="Arial Unicode MS"/>
                        </a:rPr>
                        <a:t>3756,4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latin typeface="Arial Unicode MS"/>
                          <a:ea typeface="Arial Unicode MS"/>
                          <a:cs typeface="Arial Unicode MS"/>
                        </a:rPr>
                        <a:t>3837,3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latin typeface="Arial Unicode MS"/>
                          <a:ea typeface="Arial Unicode MS"/>
                          <a:cs typeface="Arial Unicode MS"/>
                        </a:rPr>
                        <a:t>5175,1</a:t>
                      </a:r>
                    </a:p>
                  </a:txBody>
                  <a:tcPr marL="68580" marR="68580" marT="0" marB="0"/>
                </a:tc>
              </a:tr>
              <a:tr h="919199">
                <a:tc>
                  <a:txBody>
                    <a:bodyPr/>
                    <a:lstStyle/>
                    <a:p>
                      <a:pPr algn="l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/>
                        <a:t>Единый сельскохозяйственный налог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latin typeface="Arial Unicode MS"/>
                          <a:ea typeface="Arial Unicode MS"/>
                          <a:cs typeface="Arial Unicode MS"/>
                        </a:rPr>
                        <a:t>242,0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latin typeface="Arial Unicode MS"/>
                          <a:ea typeface="Arial Unicode MS"/>
                          <a:cs typeface="Arial Unicode MS"/>
                        </a:rPr>
                        <a:t>710,5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latin typeface="Arial Unicode MS"/>
                          <a:ea typeface="Arial Unicode MS"/>
                          <a:cs typeface="Arial Unicode MS"/>
                        </a:rPr>
                        <a:t>811,4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latin typeface="Arial Unicode MS"/>
                          <a:ea typeface="Arial Unicode MS"/>
                          <a:cs typeface="Arial Unicode MS"/>
                        </a:rPr>
                        <a:t>843,0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latin typeface="Arial Unicode MS"/>
                          <a:ea typeface="Arial Unicode MS"/>
                          <a:cs typeface="Arial Unicode MS"/>
                        </a:rPr>
                        <a:t>875,0</a:t>
                      </a:r>
                    </a:p>
                  </a:txBody>
                  <a:tcPr marL="68580" marR="68580" marT="0" marB="0"/>
                </a:tc>
              </a:tr>
              <a:tr h="692570">
                <a:tc>
                  <a:txBody>
                    <a:bodyPr/>
                    <a:lstStyle/>
                    <a:p>
                      <a:pPr algn="l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>
                          <a:latin typeface="+mn-lt"/>
                          <a:ea typeface="+mn-ea"/>
                          <a:cs typeface="+mn-cs"/>
                        </a:rPr>
                        <a:t>Налог на имущество физических лиц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latin typeface="Arial Unicode MS"/>
                          <a:ea typeface="Arial Unicode MS"/>
                          <a:cs typeface="Arial Unicode MS"/>
                        </a:rPr>
                        <a:t>198,7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latin typeface="Arial Unicode MS"/>
                          <a:ea typeface="Arial Unicode MS"/>
                          <a:cs typeface="Arial Unicode MS"/>
                        </a:rPr>
                        <a:t>210,0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latin typeface="Arial Unicode MS"/>
                          <a:ea typeface="Arial Unicode MS"/>
                          <a:cs typeface="Arial Unicode MS"/>
                        </a:rPr>
                        <a:t>424,0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latin typeface="Arial Unicode MS"/>
                          <a:ea typeface="Arial Unicode MS"/>
                          <a:cs typeface="Arial Unicode MS"/>
                        </a:rPr>
                        <a:t>466,4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latin typeface="Arial Unicode MS"/>
                          <a:ea typeface="Arial Unicode MS"/>
                          <a:cs typeface="Arial Unicode MS"/>
                        </a:rPr>
                        <a:t>513,0</a:t>
                      </a:r>
                    </a:p>
                  </a:txBody>
                  <a:tcPr marL="68580" marR="68580" marT="0" marB="0"/>
                </a:tc>
              </a:tr>
              <a:tr h="606676">
                <a:tc>
                  <a:txBody>
                    <a:bodyPr/>
                    <a:lstStyle/>
                    <a:p>
                      <a:pPr algn="l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>
                          <a:latin typeface="+mn-lt"/>
                          <a:ea typeface="Calibri"/>
                          <a:cs typeface="Times New Roman"/>
                        </a:rPr>
                        <a:t>Земельный налог</a:t>
                      </a:r>
                      <a:endParaRPr/>
                    </a:p>
                    <a:p>
                      <a:pPr algn="l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endParaRPr lang="ru-RU" sz="1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latin typeface="Arial Unicode MS"/>
                          <a:ea typeface="Arial Unicode MS"/>
                          <a:cs typeface="Arial Unicode MS"/>
                        </a:rPr>
                        <a:t>2874,6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latin typeface="Arial Unicode MS"/>
                          <a:ea typeface="Arial Unicode MS"/>
                          <a:cs typeface="Arial Unicode MS"/>
                        </a:rPr>
                        <a:t>3646,0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latin typeface="Arial Unicode MS"/>
                          <a:ea typeface="Arial Unicode MS"/>
                          <a:cs typeface="Arial Unicode MS"/>
                        </a:rPr>
                        <a:t>3655,0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latin typeface="Arial Unicode MS"/>
                          <a:ea typeface="Arial Unicode MS"/>
                          <a:cs typeface="Arial Unicode MS"/>
                        </a:rPr>
                        <a:t>3747,3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latin typeface="Arial Unicode MS"/>
                          <a:ea typeface="Arial Unicode MS"/>
                          <a:cs typeface="Arial Unicode MS"/>
                        </a:rPr>
                        <a:t>3842,1</a:t>
                      </a:r>
                    </a:p>
                  </a:txBody>
                  <a:tcPr marL="68580" marR="68580" marT="0" marB="0"/>
                </a:tc>
              </a:tr>
              <a:tr h="508500">
                <a:tc>
                  <a:txBody>
                    <a:bodyPr/>
                    <a:lstStyle/>
                    <a:p>
                      <a:pPr algn="l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Госпошлина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latin typeface="Arial Unicode MS"/>
                          <a:ea typeface="Arial Unicode MS"/>
                          <a:cs typeface="Arial Unicode MS"/>
                        </a:rPr>
                        <a:t>0,8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latin typeface="Arial Unicode MS"/>
                          <a:ea typeface="Arial Unicode MS"/>
                          <a:cs typeface="Arial Unicode MS"/>
                        </a:rPr>
                        <a:t>2,0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latin typeface="Arial Unicode MS"/>
                          <a:ea typeface="Arial Unicode MS"/>
                          <a:cs typeface="Arial Unicode MS"/>
                        </a:rPr>
                        <a:t>2,0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latin typeface="Arial Unicode MS"/>
                          <a:ea typeface="Arial Unicode MS"/>
                          <a:cs typeface="Arial Unicode MS"/>
                        </a:rPr>
                        <a:t>2,0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latin typeface="Arial Unicode MS"/>
                          <a:ea typeface="Arial Unicode MS"/>
                          <a:cs typeface="Arial Unicode MS"/>
                        </a:rPr>
                        <a:t>2,0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500034" y="500042"/>
            <a:ext cx="8186766" cy="1357322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2700" b="1">
                <a:solidFill>
                  <a:srgbClr val="C00000"/>
                </a:solidFill>
              </a:rPr>
              <a:t>Неналоговые доходы (тыс. руб.)</a:t>
            </a:r>
            <a:r>
              <a:rPr lang="ru-RU"/>
              <a:t/>
            </a:r>
            <a:br>
              <a:rPr lang="ru-RU"/>
            </a:br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214424"/>
          <a:ext cx="8390734" cy="535784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241615"/>
                <a:gridCol w="968379"/>
                <a:gridCol w="1093425"/>
                <a:gridCol w="1029105"/>
                <a:gridCol w="1029105"/>
                <a:gridCol w="1029105"/>
              </a:tblGrid>
              <a:tr h="847099"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/>
                        <a:t>Наименование источника доходов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 Отчет              2022 год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Оценка                   2023 год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План </a:t>
                      </a:r>
                      <a:endParaRPr/>
                    </a:p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2024 год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План </a:t>
                      </a:r>
                      <a:endParaRPr/>
                    </a:p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2025 год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План </a:t>
                      </a:r>
                      <a:endParaRPr/>
                    </a:p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2026 год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4535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b="1"/>
                        <a:t>Неналоговые доходы, </a:t>
                      </a:r>
                      <a:endParaRPr lang="ru-RU" sz="1100" b="1"/>
                    </a:p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b="1"/>
                        <a:t>из них: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1">
                          <a:solidFill>
                            <a:schemeClr val="dk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2455,1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1">
                          <a:solidFill>
                            <a:schemeClr val="dk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33,6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1">
                          <a:solidFill>
                            <a:schemeClr val="dk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33,6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1">
                          <a:solidFill>
                            <a:schemeClr val="dk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33,6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1">
                          <a:solidFill>
                            <a:schemeClr val="dk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33,6</a:t>
                      </a:r>
                    </a:p>
                  </a:txBody>
                  <a:tcPr marL="68580" marR="68580" marT="0" marB="0"/>
                </a:tc>
              </a:tr>
              <a:tr h="1071570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/>
                        <a:t>Доходы, получаемые в виде арендной платы за земли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solidFill>
                            <a:schemeClr val="dk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7,3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solidFill>
                            <a:schemeClr val="dk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7,3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solidFill>
                            <a:schemeClr val="dk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7,3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solidFill>
                            <a:schemeClr val="dk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7,3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solidFill>
                            <a:schemeClr val="dk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7,3</a:t>
                      </a:r>
                    </a:p>
                  </a:txBody>
                  <a:tcPr marL="68580" marR="68580" marT="0" marB="0"/>
                </a:tc>
              </a:tr>
              <a:tr h="785818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/>
                        <a:t>Доходы от сдачи в аренду имущества 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solidFill>
                            <a:schemeClr val="dk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26,3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solidFill>
                            <a:schemeClr val="dk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26,3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solidFill>
                            <a:schemeClr val="dk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26,3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solidFill>
                            <a:schemeClr val="dk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26,3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solidFill>
                            <a:schemeClr val="dk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26,3</a:t>
                      </a:r>
                    </a:p>
                  </a:txBody>
                  <a:tcPr marL="68580" marR="68580" marT="0" marB="0"/>
                </a:tc>
              </a:tr>
              <a:tr h="733157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/>
                        <a:t>Доходы от реализации имущества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solidFill>
                            <a:schemeClr val="dk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98,0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solidFill>
                            <a:schemeClr val="dk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solidFill>
                            <a:schemeClr val="dk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solidFill>
                            <a:schemeClr val="dk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solidFill>
                            <a:schemeClr val="dk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-</a:t>
                      </a:r>
                    </a:p>
                  </a:txBody>
                  <a:tcPr marL="68580" marR="68580" marT="0" marB="0"/>
                </a:tc>
              </a:tr>
              <a:tr h="624165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/>
                        <a:t>Доходы от продажи земли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solidFill>
                            <a:schemeClr val="dk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2300,4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solidFill>
                            <a:schemeClr val="dk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solidFill>
                            <a:schemeClr val="dk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solidFill>
                            <a:schemeClr val="dk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solidFill>
                            <a:schemeClr val="dk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-</a:t>
                      </a:r>
                    </a:p>
                  </a:txBody>
                  <a:tcPr marL="68580" marR="68580" marT="0" marB="0"/>
                </a:tc>
              </a:tr>
              <a:tr h="571504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>
                          <a:latin typeface="Calibri"/>
                          <a:ea typeface="Calibri"/>
                          <a:cs typeface="Times New Roman"/>
                        </a:rPr>
                        <a:t>Штрафы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solidFill>
                            <a:schemeClr val="dk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23,1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solidFill>
                            <a:schemeClr val="dk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solidFill>
                            <a:schemeClr val="dk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solidFill>
                            <a:schemeClr val="dk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0">
                          <a:solidFill>
                            <a:schemeClr val="dk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-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>
          <a:xfrm>
            <a:off x="0" y="0"/>
            <a:ext cx="8929718" cy="7111914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 fontScale="90000" lnSpcReduction="2000"/>
          </a:bodyPr>
          <a:lstStyle/>
          <a:p>
            <a:pPr>
              <a:buNone/>
              <a:defRPr/>
            </a:pPr>
            <a:r>
              <a:rPr lang="ru-RU" sz="1400">
                <a:latin typeface="Times New Roman"/>
                <a:cs typeface="Times New Roman"/>
              </a:rPr>
              <a:t>	</a:t>
            </a:r>
            <a:endParaRPr lang="ru-RU" sz="1200">
              <a:latin typeface="Times New Roman"/>
              <a:cs typeface="Times New Roman"/>
            </a:endParaRPr>
          </a:p>
          <a:p>
            <a:pPr>
              <a:buNone/>
              <a:defRPr/>
            </a:pPr>
            <a:r>
              <a:rPr lang="ru-RU" sz="1200">
                <a:latin typeface="Times New Roman"/>
                <a:cs typeface="Times New Roman"/>
              </a:rPr>
              <a:t>		</a:t>
            </a:r>
            <a:endParaRPr/>
          </a:p>
          <a:p>
            <a:pPr>
              <a:buNone/>
              <a:defRPr/>
            </a:pPr>
            <a:endParaRPr lang="ru-RU" sz="1200">
              <a:latin typeface="Times New Roman"/>
              <a:cs typeface="Times New Roman"/>
            </a:endParaRPr>
          </a:p>
          <a:p>
            <a:pPr marL="0" indent="0" algn="ctr">
              <a:buFont typeface="Arial"/>
              <a:buNone/>
              <a:defRPr/>
            </a:pPr>
            <a:endParaRPr sz="900" b="1">
              <a:latin typeface="PT Astra Serif"/>
              <a:cs typeface="PT Astra Serif"/>
            </a:endParaRPr>
          </a:p>
          <a:p>
            <a:pPr indent="540384" algn="just">
              <a:defRPr/>
            </a:pPr>
            <a:r>
              <a:rPr sz="900">
                <a:solidFill>
                  <a:srgbClr val="002060"/>
                </a:solidFill>
                <a:highlight>
                  <a:srgbClr val="FFFF00"/>
                </a:highlight>
                <a:latin typeface="PT Astra Serif"/>
                <a:cs typeface="PT Astra Serif"/>
              </a:rPr>
              <a:t>Доходная часть бюджета Новозахаркинского муниципального образования на 2024 год сформирована исходя из прогноза основных показателей социально-экономического развития района, отчетных данных налоговой инспекции за 2022 год и прогнозных данных, представленных администраторами доходов.</a:t>
            </a:r>
          </a:p>
          <a:p>
            <a:pPr indent="540384" algn="just">
              <a:defRPr/>
            </a:pPr>
            <a:r>
              <a:rPr sz="900">
                <a:solidFill>
                  <a:srgbClr val="002060"/>
                </a:solidFill>
                <a:highlight>
                  <a:srgbClr val="FFFF00"/>
                </a:highlight>
                <a:latin typeface="PT Astra Serif"/>
                <a:cs typeface="PT Astra Serif"/>
              </a:rPr>
              <a:t>Поступление собственных доходов бюджета на 2024 год определено в объеме 10821,9 тыс. рублей. На плановый период 2025 и 2026 годов запланированы поступления в сумме 10329,6 тыс. рублей и 11945,8 тыс. рублей соответственно. Налоговые доходы в 2024 году составляют 10788,3 тыс. руб.      (99,7%), в 2025 году 10296,0  тыс. руб. (99,7%) и в 2026 году 11912,2 тыс. руб. (99,7%). Неналоговые доходы на 2024-2026 годы  учтены в сумме по 33,6 тыс. руб. (0,3%).</a:t>
            </a:r>
          </a:p>
          <a:p>
            <a:pPr indent="540384" algn="just">
              <a:defRPr/>
            </a:pPr>
            <a:r>
              <a:rPr sz="900">
                <a:solidFill>
                  <a:srgbClr val="002060"/>
                </a:solidFill>
                <a:highlight>
                  <a:srgbClr val="FFFF00"/>
                </a:highlight>
                <a:latin typeface="PT Astra Serif"/>
                <a:cs typeface="PT Astra Serif"/>
              </a:rPr>
              <a:t>Налог на доходы физических лиц в проекте бюджета 2024 года занимает 19,8% налоговых и неналоговых доходов  или 2139,5  тыс. руб., что составляет 10% от общей суммы налога, из которых 2%  по Бюджетному Кодексу РФ, 1% по Закону Саратовской области «О передаче в бюджеты сельских поселений Саратовской области налоговых доходов от налога на доходы физических лиц и от единого  сельскохозяйственного налога, подлежащих зачислению в бюджет муниципального района, по единым нормативам отчислений» и 7% на основании решения Петровского районного Собрания «Об установлении единых нормативов отчислений в бюджеты сельских поселений Петровского муниципального района Саратовской области от налога на доходы физических лиц». На 2025 и 2026 годы налог планируется соответственно 1400,0 тыс. руб. и 1505,0 тыс. руб.</a:t>
            </a:r>
          </a:p>
          <a:p>
            <a:pPr indent="270509">
              <a:defRPr/>
            </a:pPr>
            <a:r>
              <a:rPr sz="900">
                <a:solidFill>
                  <a:srgbClr val="002060"/>
                </a:solidFill>
                <a:highlight>
                  <a:srgbClr val="FFFF00"/>
                </a:highlight>
                <a:latin typeface="PT Astra Serif"/>
                <a:cs typeface="PT Astra Serif"/>
              </a:rPr>
              <a:t>  Доходы от уплаты акцизов на нефтепродукты рассчитаны в соответствии с законом Саратовской области «О дифференцированных нормативах отчислений в бюджеты муниципальных образований Саратовской области от акцизов на автомобильный прямогонный бензин, дизтопливо, моторные масла для дизельных и (или) карбюраторных (инжекторных) двигателей, производимые на территории Российской Федерации». В составе  доходов бюджета 2024 года акцизы занимают 34,7% или 3756,4  тыс. руб. На  2025 год планируются в сумме 3837,3 тыс. руб. и  на 2026 год – 5175,1 тыс. руб. </a:t>
            </a:r>
          </a:p>
          <a:p>
            <a:pPr indent="540384" algn="just">
              <a:defRPr/>
            </a:pPr>
            <a:r>
              <a:rPr sz="900">
                <a:solidFill>
                  <a:srgbClr val="002060"/>
                </a:solidFill>
                <a:highlight>
                  <a:srgbClr val="FFFF00"/>
                </a:highlight>
                <a:latin typeface="PT Astra Serif"/>
                <a:cs typeface="PT Astra Serif"/>
              </a:rPr>
              <a:t>Единый сельскохозяйственный налог составляет 7,5% собственных доходов бюджета 2024 года и планируется в сумме 811,4 тыс. руб., который зачисляется в бюджет муниципального образования в размере 40% общего начисления по данному виду налога, в том числе в соответствии с Бюджетным Кодексом РФ в размере 30% и на основании Закона Саратовской области «О передаче в бюджеты сельских поселений Саратовской области налоговых доходов от налога на доходы физических лиц и от единого  сельскохозяйственного налога, подлежащих зачислению в бюджет муниципального района, по единым нормативам отчислений» в размере 10%. На плановый период 2025 и 2026 годов запланированы поступления в сумме 843,0 тыс. рублей и 875,0 тыс. рублей соответственно.</a:t>
            </a:r>
          </a:p>
          <a:p>
            <a:pPr indent="540384" algn="just">
              <a:defRPr/>
            </a:pPr>
            <a:r>
              <a:rPr sz="900">
                <a:solidFill>
                  <a:srgbClr val="002060"/>
                </a:solidFill>
                <a:highlight>
                  <a:srgbClr val="FFFF00"/>
                </a:highlight>
                <a:latin typeface="PT Astra Serif"/>
                <a:cs typeface="PT Astra Serif"/>
              </a:rPr>
              <a:t> Местные налоги – земельный налог и налог на имущество физических лиц занимают по совокупности 37,7 %  налоговых и неналоговых доходов бюджета 2024 года. В проекте учтено 3655,0 тыс. руб. земельного налога (2025 год – 3747,3 тыс. руб., 2026 год – 3842,1 тыс. рублей) и 424,0 тыс. руб. налога на имущество физических лиц. (2025 год – 466,4 тыс. руб., 2026 год – 513,0 тыс. рублей). В бюджете предусматривается 100% зачисление данных налогов. </a:t>
            </a:r>
          </a:p>
          <a:p>
            <a:pPr marL="449579" indent="90804" algn="just">
              <a:defRPr/>
            </a:pPr>
            <a:r>
              <a:rPr sz="900">
                <a:solidFill>
                  <a:srgbClr val="002060"/>
                </a:solidFill>
                <a:highlight>
                  <a:srgbClr val="FFFF00"/>
                </a:highlight>
                <a:latin typeface="PT Astra Serif"/>
                <a:cs typeface="PT Astra Serif"/>
              </a:rPr>
              <a:t>Государственная пошлина прогнозируется в проекте бюджета 2024 года   в </a:t>
            </a:r>
          </a:p>
          <a:p>
            <a:pPr algn="just">
              <a:defRPr/>
            </a:pPr>
            <a:r>
              <a:rPr sz="900">
                <a:solidFill>
                  <a:srgbClr val="002060"/>
                </a:solidFill>
                <a:highlight>
                  <a:srgbClr val="FFFF00"/>
                </a:highlight>
                <a:latin typeface="PT Astra Serif"/>
                <a:cs typeface="PT Astra Serif"/>
              </a:rPr>
              <a:t>сумме 2,0 тыс. руб. (2025 и 2026 годы по 2,0 тыс. рублей).</a:t>
            </a:r>
          </a:p>
          <a:p>
            <a:pPr indent="540384" algn="just">
              <a:defRPr/>
            </a:pPr>
            <a:r>
              <a:rPr sz="900">
                <a:solidFill>
                  <a:srgbClr val="002060"/>
                </a:solidFill>
                <a:highlight>
                  <a:srgbClr val="FFFF00"/>
                </a:highlight>
                <a:latin typeface="PT Astra Serif"/>
                <a:cs typeface="PT Astra Serif"/>
              </a:rPr>
              <a:t>В неналоговых доходах бюджета 2024 года запланировано поступление доходов, получаемых в виде арендной платы за земельные участки в сумме 7,3 тыс. руб. (по нормативу 100%) (2025 и 2026 годы аналогично по 7,3 тыс. руб.),  доходов от сдачи в аренду имущества в сумме 26,3 тыс. руб. (по нормативу 100%) (на 2025 и 2026 годы  аналогично по 26,3 тыс. руб.). </a:t>
            </a:r>
            <a:endParaRPr sz="900" b="1">
              <a:solidFill>
                <a:srgbClr val="002060"/>
              </a:solidFill>
              <a:highlight>
                <a:srgbClr val="FFFF00"/>
              </a:highlight>
              <a:latin typeface="PT Astra Serif"/>
              <a:cs typeface="PT Astra Serif"/>
            </a:endParaRPr>
          </a:p>
          <a:p>
            <a:pPr indent="540384" algn="just">
              <a:defRPr/>
            </a:pPr>
            <a:r>
              <a:rPr sz="900">
                <a:solidFill>
                  <a:srgbClr val="002060"/>
                </a:solidFill>
                <a:highlight>
                  <a:srgbClr val="FFFF00"/>
                </a:highlight>
                <a:latin typeface="PT Astra Serif"/>
                <a:cs typeface="PT Astra Serif"/>
              </a:rPr>
              <a:t>Безвозмездные поступления от других бюджетов бюджетной системы Российской Федерации на 2024 год определены в сумме 8486,6 тыс. рублей, на плановый период 2025 и 2026 годов запланированы в сумме 568,5 тыс. рублей и 599,9 тыс. рублей соответственно. </a:t>
            </a:r>
          </a:p>
          <a:p>
            <a:pPr indent="540384" algn="just">
              <a:defRPr/>
            </a:pPr>
            <a:r>
              <a:rPr sz="900">
                <a:solidFill>
                  <a:srgbClr val="002060"/>
                </a:solidFill>
                <a:highlight>
                  <a:srgbClr val="FFFF00"/>
                </a:highlight>
                <a:latin typeface="PT Astra Serif"/>
                <a:cs typeface="PT Astra Serif"/>
              </a:rPr>
              <a:t>Безвозмездные поступления определены в виде:</a:t>
            </a:r>
          </a:p>
          <a:p>
            <a:pPr indent="540384" algn="just">
              <a:defRPr/>
            </a:pPr>
            <a:r>
              <a:rPr sz="900">
                <a:solidFill>
                  <a:srgbClr val="002060"/>
                </a:solidFill>
                <a:highlight>
                  <a:srgbClr val="FFFF00"/>
                </a:highlight>
                <a:latin typeface="PT Astra Serif"/>
                <a:cs typeface="PT Astra Serif"/>
              </a:rPr>
              <a:t>- дотации бюджетам сельских поселений на выравнивание бюджетной обеспеченности за счет субвенции из областного бюджета на 2024 год – 174,6 тыс. рублей, на 2025 год – 185,0 тыс. рублей, на 2026 год – 181,1 тыс. рублей;</a:t>
            </a:r>
          </a:p>
          <a:p>
            <a:pPr indent="540384" algn="just">
              <a:defRPr/>
            </a:pPr>
            <a:r>
              <a:rPr sz="900">
                <a:solidFill>
                  <a:srgbClr val="002060"/>
                </a:solidFill>
                <a:highlight>
                  <a:srgbClr val="FFFF00"/>
                </a:highlight>
                <a:latin typeface="PT Astra Serif"/>
                <a:cs typeface="PT Astra Serif"/>
              </a:rPr>
              <a:t>- субсидии бюджетам сельских поселений области на осуществление дорожной деятельности в отношении автомобильных дорог общего пользования местного значения в границах населенных пунктов сельских поселений за счет средств областного дорожного фонда на 2024 год в сумме 7965,0 тыс. рублей;</a:t>
            </a:r>
            <a:endParaRPr sz="900">
              <a:solidFill>
                <a:srgbClr val="002060"/>
              </a:solidFill>
              <a:highlight>
                <a:srgbClr val="FFFF00"/>
              </a:highlight>
            </a:endParaRPr>
          </a:p>
          <a:p>
            <a:pPr indent="540381" algn="just">
              <a:defRPr/>
            </a:pPr>
            <a:r>
              <a:rPr lang="ru-RU" sz="900" b="0" i="0" u="none" strike="noStrike" cap="none" spc="0">
                <a:solidFill>
                  <a:srgbClr val="002060"/>
                </a:solidFill>
                <a:highlight>
                  <a:srgbClr val="FFFF00"/>
                </a:highlight>
                <a:latin typeface="PT Astra Serif"/>
                <a:ea typeface="PT Astra Serif"/>
                <a:cs typeface="PT Astra Serif"/>
              </a:rPr>
              <a:t>- субвенции бюджетам сельских поселений на осуществление первичного воинского учета органами местного самоуправления поселений на 2024 год - 347,0 тыс.руб., на 2025 год - 383,5 тыс.руб., на 2026 год - 418,8 тыс.руб.</a:t>
            </a:r>
            <a:endParaRPr sz="900">
              <a:solidFill>
                <a:srgbClr val="002060"/>
              </a:solidFill>
              <a:highlight>
                <a:srgbClr val="FFFF00"/>
              </a:highlight>
              <a:latin typeface="PT Astra Serif"/>
              <a:cs typeface="PT Astra Serif"/>
            </a:endParaRPr>
          </a:p>
          <a:p>
            <a:pPr indent="540384" algn="just">
              <a:defRPr/>
            </a:pPr>
            <a:r>
              <a:rPr sz="900">
                <a:solidFill>
                  <a:srgbClr val="002060"/>
                </a:solidFill>
                <a:highlight>
                  <a:srgbClr val="FFFF00"/>
                </a:highlight>
                <a:latin typeface="PT Astra Serif"/>
                <a:cs typeface="PT Astra Serif"/>
              </a:rPr>
              <a:t>С учетом безвозмездных поступлений общий объем доходов бюджета муниципального образования составляет: </a:t>
            </a:r>
          </a:p>
          <a:p>
            <a:pPr indent="540384" algn="just">
              <a:defRPr/>
            </a:pPr>
            <a:r>
              <a:rPr sz="900">
                <a:solidFill>
                  <a:srgbClr val="002060"/>
                </a:solidFill>
                <a:highlight>
                  <a:srgbClr val="FFFF00"/>
                </a:highlight>
                <a:latin typeface="PT Astra Serif"/>
                <a:cs typeface="PT Astra Serif"/>
              </a:rPr>
              <a:t>на 2024 год – 19308,5 тыс. рублей; </a:t>
            </a:r>
          </a:p>
          <a:p>
            <a:pPr indent="540384" algn="just">
              <a:defRPr/>
            </a:pPr>
            <a:r>
              <a:rPr sz="900">
                <a:solidFill>
                  <a:srgbClr val="002060"/>
                </a:solidFill>
                <a:highlight>
                  <a:srgbClr val="FFFF00"/>
                </a:highlight>
                <a:latin typeface="PT Astra Serif"/>
                <a:cs typeface="PT Astra Serif"/>
              </a:rPr>
              <a:t>на 2025 год – 10898,1 тыс. рублей; </a:t>
            </a:r>
          </a:p>
          <a:p>
            <a:pPr indent="540384" algn="just">
              <a:defRPr/>
            </a:pPr>
            <a:r>
              <a:rPr sz="900">
                <a:solidFill>
                  <a:srgbClr val="002060"/>
                </a:solidFill>
                <a:highlight>
                  <a:srgbClr val="FFFF00"/>
                </a:highlight>
                <a:latin typeface="PT Astra Serif"/>
                <a:cs typeface="PT Astra Serif"/>
              </a:rPr>
              <a:t>на 2026 год –  12545,7 тыс. рублей.</a:t>
            </a:r>
          </a:p>
          <a:p>
            <a:pPr>
              <a:buNone/>
              <a:defRPr/>
            </a:pPr>
            <a:r>
              <a:rPr lang="ru-RU" sz="1100">
                <a:solidFill>
                  <a:srgbClr val="002060"/>
                </a:solidFill>
                <a:latin typeface="PT Astra Serif"/>
                <a:ea typeface="PT Astra Serif"/>
                <a:cs typeface="Times New Roman"/>
              </a:rPr>
              <a:t>	</a:t>
            </a:r>
            <a:endParaRPr>
              <a:solidFill>
                <a:srgbClr val="002060"/>
              </a:solidFill>
              <a:highlight>
                <a:srgbClr val="FFFF00"/>
              </a:highlight>
            </a:endParaRPr>
          </a:p>
          <a:p>
            <a:pPr>
              <a:buNone/>
              <a:defRPr/>
            </a:pPr>
            <a:r>
              <a:rPr lang="ru-RU" sz="1300">
                <a:latin typeface="Times New Roman"/>
                <a:cs typeface="Times New Roman"/>
              </a:rPr>
              <a:t>                             </a:t>
            </a:r>
            <a:endParaRPr lang="ru-RU" sz="1300" b="1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380907" y="334924"/>
            <a:ext cx="8229600" cy="648072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normAutofit fontScale="90000" lnSpcReduction="2000"/>
          </a:bodyPr>
          <a:lstStyle/>
          <a:p>
            <a:pPr algn="ctr">
              <a:defRPr/>
            </a:pPr>
            <a:r>
              <a:rPr lang="ru-RU" sz="1600" b="1">
                <a:solidFill>
                  <a:schemeClr val="accent1">
                    <a:lumMod val="75000"/>
                  </a:schemeClr>
                </a:solidFill>
                <a:latin typeface="PT Astra Serif"/>
                <a:ea typeface="PT Astra Serif"/>
              </a:rPr>
              <a:t/>
            </a:r>
            <a:br>
              <a:rPr lang="ru-RU" sz="1600" b="1">
                <a:solidFill>
                  <a:schemeClr val="accent1">
                    <a:lumMod val="75000"/>
                  </a:schemeClr>
                </a:solidFill>
                <a:latin typeface="PT Astra Serif"/>
                <a:ea typeface="PT Astra Serif"/>
              </a:rPr>
            </a:br>
            <a:r>
              <a:rPr lang="ru-RU" sz="1600" b="1">
                <a:solidFill>
                  <a:schemeClr val="accent1">
                    <a:lumMod val="75000"/>
                  </a:schemeClr>
                </a:solidFill>
                <a:latin typeface="PT Astra Serif"/>
                <a:ea typeface="PT Astra Serif"/>
              </a:rPr>
              <a:t/>
            </a:r>
            <a:br>
              <a:rPr lang="ru-RU" sz="1600" b="1">
                <a:solidFill>
                  <a:schemeClr val="accent1">
                    <a:lumMod val="75000"/>
                  </a:schemeClr>
                </a:solidFill>
                <a:latin typeface="PT Astra Serif"/>
                <a:ea typeface="PT Astra Serif"/>
              </a:rPr>
            </a:br>
            <a:r>
              <a:rPr lang="ru-RU" sz="1600" b="1">
                <a:solidFill>
                  <a:schemeClr val="accent1">
                    <a:lumMod val="75000"/>
                  </a:schemeClr>
                </a:solidFill>
                <a:latin typeface="PT Astra Serif"/>
                <a:ea typeface="PT Astra Serif"/>
              </a:rPr>
              <a:t>РАСХОДЫ  БЮДЖЕТА </a:t>
            </a:r>
            <a:br>
              <a:rPr lang="ru-RU" sz="1600" b="1">
                <a:solidFill>
                  <a:schemeClr val="accent1">
                    <a:lumMod val="75000"/>
                  </a:schemeClr>
                </a:solidFill>
                <a:latin typeface="PT Astra Serif"/>
                <a:ea typeface="PT Astra Serif"/>
              </a:rPr>
            </a:br>
            <a:r>
              <a:rPr lang="ru-RU" sz="1600" b="1">
                <a:solidFill>
                  <a:schemeClr val="accent1">
                    <a:lumMod val="75000"/>
                  </a:schemeClr>
                </a:solidFill>
                <a:latin typeface="PT Astra Serif"/>
                <a:ea typeface="PT Astra Serif"/>
              </a:rPr>
              <a:t>НОВОЗАХАРКИНСКОГО МУНИЦИПАЛЬНОГО ОБРАЗОВАНИЯ  </a:t>
            </a:r>
            <a:br>
              <a:rPr lang="ru-RU" sz="1600" b="1">
                <a:solidFill>
                  <a:schemeClr val="accent1">
                    <a:lumMod val="75000"/>
                  </a:schemeClr>
                </a:solidFill>
                <a:latin typeface="PT Astra Serif"/>
                <a:ea typeface="PT Astra Serif"/>
              </a:rPr>
            </a:br>
            <a:r>
              <a:rPr lang="ru-RU" sz="1600" b="1">
                <a:solidFill>
                  <a:schemeClr val="accent1">
                    <a:lumMod val="75000"/>
                  </a:schemeClr>
                </a:solidFill>
                <a:latin typeface="PT Astra Serif"/>
                <a:ea typeface="PT Astra Serif"/>
              </a:rPr>
              <a:t>ПО РАЗДЕЛАМ </a:t>
            </a:r>
            <a:br>
              <a:rPr lang="ru-RU" sz="1600" b="1">
                <a:solidFill>
                  <a:schemeClr val="accent1">
                    <a:lumMod val="75000"/>
                  </a:schemeClr>
                </a:solidFill>
                <a:latin typeface="PT Astra Serif"/>
                <a:ea typeface="PT Astra Serif"/>
              </a:rPr>
            </a:br>
            <a:r>
              <a:rPr lang="ru-RU" sz="1600" b="1">
                <a:solidFill>
                  <a:schemeClr val="accent1">
                    <a:lumMod val="75000"/>
                  </a:schemeClr>
                </a:solidFill>
                <a:latin typeface="PT Astra Serif"/>
                <a:ea typeface="PT Astra Serif"/>
              </a:rPr>
              <a:t>(тыс. руб.) </a:t>
            </a:r>
            <a:r>
              <a:rPr lang="ru-RU">
                <a:latin typeface="PT Astra Serif"/>
                <a:ea typeface="PT Astra Serif"/>
              </a:rPr>
              <a:t/>
            </a:r>
            <a:br>
              <a:rPr lang="ru-RU">
                <a:latin typeface="PT Astra Serif"/>
                <a:ea typeface="PT Astra Serif"/>
              </a:rPr>
            </a:br>
            <a:endParaRPr lang="ru-RU">
              <a:latin typeface="PT Astra Serif"/>
              <a:ea typeface="PT Astra Serif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982996"/>
          <a:ext cx="8725666" cy="572284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879505"/>
                <a:gridCol w="1079815"/>
                <a:gridCol w="1151801"/>
                <a:gridCol w="1223789"/>
                <a:gridCol w="1295777"/>
                <a:gridCol w="1082280"/>
              </a:tblGrid>
              <a:tr h="544427"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>
                          <a:latin typeface="PT Astra Serif"/>
                          <a:ea typeface="PT Astra Serif"/>
                        </a:rPr>
                        <a:t>Показатели</a:t>
                      </a:r>
                      <a:endParaRPr lang="ru-RU" sz="160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>
                          <a:latin typeface="PT Astra Serif"/>
                          <a:ea typeface="PT Astra Serif"/>
                          <a:cs typeface="Times New Roman"/>
                        </a:rPr>
                        <a:t>Отчет                         2022 года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>
                          <a:latin typeface="PT Astra Serif"/>
                          <a:ea typeface="PT Astra Serif"/>
                          <a:cs typeface="Times New Roman"/>
                        </a:rPr>
                        <a:t>Оценка                       2023 года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>
                          <a:latin typeface="PT Astra Serif"/>
                          <a:ea typeface="PT Astra Serif"/>
                          <a:cs typeface="Times New Roman"/>
                        </a:rPr>
                        <a:t>План</a:t>
                      </a:r>
                      <a:endParaRPr/>
                    </a:p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>
                          <a:latin typeface="PT Astra Serif"/>
                          <a:ea typeface="PT Astra Serif"/>
                          <a:cs typeface="Times New Roman"/>
                        </a:rPr>
                        <a:t>2024 года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>
                          <a:latin typeface="PT Astra Serif"/>
                          <a:ea typeface="PT Astra Serif"/>
                          <a:cs typeface="Times New Roman"/>
                        </a:rPr>
                        <a:t>План</a:t>
                      </a:r>
                      <a:endParaRPr/>
                    </a:p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>
                          <a:latin typeface="PT Astra Serif"/>
                          <a:ea typeface="PT Astra Serif"/>
                          <a:cs typeface="Times New Roman"/>
                        </a:rPr>
                        <a:t>2025 года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>
                          <a:latin typeface="PT Astra Serif"/>
                          <a:ea typeface="PT Astra Serif"/>
                          <a:cs typeface="Times New Roman"/>
                        </a:rPr>
                        <a:t>План</a:t>
                      </a:r>
                      <a:endParaRPr/>
                    </a:p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>
                          <a:latin typeface="PT Astra Serif"/>
                          <a:ea typeface="PT Astra Serif"/>
                          <a:cs typeface="Times New Roman"/>
                        </a:rPr>
                        <a:t>2026 года</a:t>
                      </a:r>
                    </a:p>
                  </a:txBody>
                  <a:tcPr marL="68580" marR="68580" marT="0" marB="0"/>
                </a:tc>
              </a:tr>
              <a:tr h="659354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>
                          <a:latin typeface="PT Astra Serif"/>
                          <a:ea typeface="PT Astra Serif"/>
                        </a:rPr>
                        <a:t>Общегосударственные вопросы</a:t>
                      </a:r>
                      <a:endParaRPr lang="ru-RU" sz="180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4981,5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>
                          <a:latin typeface="PT Astra Serif"/>
                          <a:ea typeface="PT Astra Serif"/>
                          <a:cs typeface="Times New Roman"/>
                        </a:rPr>
                        <a:t>5156,9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>
                          <a:latin typeface="PT Astra Serif"/>
                          <a:ea typeface="PT Astra Serif"/>
                          <a:cs typeface="Times New Roman"/>
                        </a:rPr>
                        <a:t>5854,1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>
                          <a:latin typeface="PT Astra Serif"/>
                          <a:ea typeface="PT Astra Serif"/>
                          <a:cs typeface="Times New Roman"/>
                        </a:rPr>
                        <a:t>5934,5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>
                          <a:latin typeface="PT Astra Serif"/>
                          <a:ea typeface="PT Astra Serif"/>
                          <a:cs typeface="Times New Roman"/>
                        </a:rPr>
                        <a:t>5972,4</a:t>
                      </a:r>
                    </a:p>
                  </a:txBody>
                  <a:tcPr marL="68580" marR="68580" marT="0" marB="0"/>
                </a:tc>
              </a:tr>
              <a:tr h="358540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>
                          <a:latin typeface="PT Astra Serif"/>
                          <a:ea typeface="PT Astra Serif"/>
                        </a:rPr>
                        <a:t>Национальная оборона</a:t>
                      </a:r>
                      <a:endParaRPr lang="ru-RU" sz="180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263,6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>
                          <a:latin typeface="PT Astra Serif"/>
                          <a:ea typeface="PT Astra Serif"/>
                          <a:cs typeface="Times New Roman"/>
                        </a:rPr>
                        <a:t>288,1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>
                          <a:latin typeface="PT Astra Serif"/>
                          <a:ea typeface="PT Astra Serif"/>
                          <a:cs typeface="Times New Roman"/>
                        </a:rPr>
                        <a:t>347,0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>
                          <a:latin typeface="PT Astra Serif"/>
                          <a:ea typeface="PT Astra Serif"/>
                          <a:cs typeface="Times New Roman"/>
                        </a:rPr>
                        <a:t>383,5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>
                          <a:latin typeface="PT Astra Serif"/>
                          <a:ea typeface="PT Astra Serif"/>
                          <a:cs typeface="Times New Roman"/>
                        </a:rPr>
                        <a:t>418,8</a:t>
                      </a:r>
                    </a:p>
                  </a:txBody>
                  <a:tcPr marL="68580" marR="68580" marT="0" marB="0"/>
                </a:tc>
              </a:tr>
              <a:tr h="1194225"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+mn-cs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133,1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>
                          <a:latin typeface="PT Astra Serif"/>
                          <a:ea typeface="PT Astra Serif"/>
                          <a:cs typeface="Times New Roman"/>
                        </a:rPr>
                        <a:t>169,2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>
                          <a:latin typeface="PT Astra Serif"/>
                          <a:ea typeface="PT Astra Serif"/>
                          <a:cs typeface="Times New Roman"/>
                        </a:rPr>
                        <a:t>158,9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>
                          <a:latin typeface="PT Astra Serif"/>
                          <a:ea typeface="PT Astra Serif"/>
                          <a:cs typeface="Times New Roman"/>
                        </a:rPr>
                        <a:t>158,9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>
                          <a:latin typeface="PT Astra Serif"/>
                          <a:ea typeface="PT Astra Serif"/>
                          <a:cs typeface="Times New Roman"/>
                        </a:rPr>
                        <a:t>148,5</a:t>
                      </a:r>
                    </a:p>
                  </a:txBody>
                  <a:tcPr marL="68580" marR="68580" marT="0" marB="0"/>
                </a:tc>
              </a:tr>
              <a:tr h="420357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+mn-cs"/>
                        </a:rPr>
                        <a:t>Национальная экономика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10342,7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>
                          <a:latin typeface="PT Astra Serif"/>
                          <a:ea typeface="PT Astra Serif"/>
                          <a:cs typeface="Times New Roman"/>
                        </a:rPr>
                        <a:t>12211,4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>
                          <a:latin typeface="PT Astra Serif"/>
                          <a:ea typeface="PT Astra Serif"/>
                          <a:cs typeface="Times New Roman"/>
                        </a:rPr>
                        <a:t>11721,4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>
                          <a:latin typeface="PT Astra Serif"/>
                          <a:ea typeface="PT Astra Serif"/>
                          <a:cs typeface="Times New Roman"/>
                        </a:rPr>
                        <a:t>3837,3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>
                          <a:latin typeface="PT Astra Serif"/>
                          <a:ea typeface="PT Astra Serif"/>
                          <a:cs typeface="Times New Roman"/>
                        </a:rPr>
                        <a:t>5175,1</a:t>
                      </a:r>
                    </a:p>
                  </a:txBody>
                  <a:tcPr marL="68580" marR="68580" marT="0" marB="0"/>
                </a:tc>
              </a:tr>
              <a:tr h="636051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>
                          <a:latin typeface="PT Astra Serif"/>
                          <a:ea typeface="PT Astra Serif"/>
                        </a:rPr>
                        <a:t>Жилищно-коммунальное хозяйство</a:t>
                      </a:r>
                      <a:endParaRPr lang="ru-RU" sz="1800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849,1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>
                          <a:latin typeface="PT Astra Serif"/>
                          <a:ea typeface="PT Astra Serif"/>
                          <a:cs typeface="Times New Roman"/>
                        </a:rPr>
                        <a:t>413,0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>
                          <a:latin typeface="PT Astra Serif"/>
                          <a:ea typeface="PT Astra Serif"/>
                          <a:cs typeface="Times New Roman"/>
                        </a:rPr>
                        <a:t>1102,3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>
                          <a:latin typeface="PT Astra Serif"/>
                          <a:ea typeface="PT Astra Serif"/>
                          <a:cs typeface="Times New Roman"/>
                        </a:rPr>
                        <a:t>226,1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>
                          <a:latin typeface="PT Astra Serif"/>
                          <a:ea typeface="PT Astra Serif"/>
                          <a:cs typeface="Times New Roman"/>
                        </a:rPr>
                        <a:t>129,1</a:t>
                      </a:r>
                    </a:p>
                  </a:txBody>
                  <a:tcPr marL="68580" marR="68580" marT="0" marB="0"/>
                </a:tc>
              </a:tr>
              <a:tr h="465142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>
                          <a:latin typeface="PT Astra Serif"/>
                          <a:ea typeface="PT Astra Serif"/>
                          <a:cs typeface="Times New Roman"/>
                        </a:rPr>
                        <a:t>Образование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>
                          <a:latin typeface="PT Astra Serif"/>
                          <a:ea typeface="PT Astra Serif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>
                          <a:latin typeface="PT Astra Serif"/>
                          <a:ea typeface="PT Astra Serif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>
                          <a:latin typeface="PT Astra Serif"/>
                          <a:ea typeface="PT Astra Serif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>
                          <a:latin typeface="PT Astra Serif"/>
                          <a:ea typeface="PT Astra Serif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</a:tr>
              <a:tr h="358540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+mn-cs"/>
                        </a:rPr>
                        <a:t>Социальная политика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184,8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>
                          <a:latin typeface="PT Astra Serif"/>
                          <a:ea typeface="PT Astra Serif"/>
                          <a:cs typeface="Times New Roman"/>
                        </a:rPr>
                        <a:t>104,8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>
                          <a:latin typeface="PT Astra Serif"/>
                          <a:ea typeface="PT Astra Serif"/>
                          <a:cs typeface="Times New Roman"/>
                        </a:rPr>
                        <a:t>124,8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>
                          <a:latin typeface="PT Astra Serif"/>
                          <a:ea typeface="PT Astra Serif"/>
                          <a:cs typeface="Times New Roman"/>
                        </a:rPr>
                        <a:t>94,8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i="1">
                          <a:latin typeface="PT Astra Serif"/>
                          <a:ea typeface="PT Astra Serif"/>
                          <a:cs typeface="Times New Roman"/>
                        </a:rPr>
                        <a:t>94,8</a:t>
                      </a:r>
                    </a:p>
                  </a:txBody>
                  <a:tcPr marL="68580" marR="68580" marT="0" marB="0"/>
                </a:tc>
              </a:tr>
              <a:tr h="358540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800" b="1">
                          <a:latin typeface="PT Astra Serif"/>
                          <a:ea typeface="PT Astra Serif"/>
                        </a:rPr>
                        <a:t>ИТОГО</a:t>
                      </a:r>
                      <a:endParaRPr lang="ru-RU" sz="1800" b="1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b="1" i="1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16754,8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b="1" i="1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18343,4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b="1" i="1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19308,5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b="1" i="1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10635,1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b="1" i="1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11938,7</a:t>
                      </a:r>
                    </a:p>
                  </a:txBody>
                  <a:tcPr marL="68580" marR="68580" marT="0" marB="0"/>
                </a:tc>
              </a:tr>
              <a:tr h="602938"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0" i="1">
                          <a:latin typeface="PT Astra Serif"/>
                          <a:ea typeface="PT Astra Serif"/>
                          <a:cs typeface="Times New Roman"/>
                        </a:rPr>
                        <a:t>Условно утверждаемые расходы</a:t>
                      </a:r>
                      <a:endParaRPr lang="ru-RU" sz="1800" b="1">
                        <a:latin typeface="PT Astra Serif"/>
                        <a:ea typeface="PT Astra Serif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b="0" i="1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    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b="0" i="1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 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b="0" i="1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 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b="0" i="1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263,0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2000" b="0" i="1">
                          <a:solidFill>
                            <a:schemeClr val="dk1"/>
                          </a:solidFill>
                          <a:latin typeface="PT Astra Serif"/>
                          <a:ea typeface="PT Astra Serif"/>
                          <a:cs typeface="Times New Roman"/>
                        </a:rPr>
                        <a:t>607,0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rn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643</Words>
  <Application>Microsoft Office PowerPoint</Application>
  <DocSecurity>0</DocSecurity>
  <PresentationFormat>Экран (4:3)</PresentationFormat>
  <Paragraphs>294</Paragraphs>
  <Slides>12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 Unicode MS</vt:lpstr>
      <vt:lpstr>Arial</vt:lpstr>
      <vt:lpstr>Calibri</vt:lpstr>
      <vt:lpstr>PT Astra Serif</vt:lpstr>
      <vt:lpstr>Times New Roman</vt:lpstr>
      <vt:lpstr>Corner</vt:lpstr>
      <vt:lpstr>oleObj</vt:lpstr>
      <vt:lpstr>БЮДЖЕТ ДЛЯ ГРАЖДАН</vt:lpstr>
      <vt:lpstr>ОСНОВНЫЕ ПОНЯТИЯ</vt:lpstr>
      <vt:lpstr>ОСНОВНЫЕ ПАРАМЕТРЫ  БЮДЖЕТА НОВОЗАХАРКИНСКОГО МУНИЦИПАЛЬНОГО ОБРАЗОВАНИЯ НА 2024 ГОД  И НА ПЛАНОВЫЙ ПЕРИОД 2025 И 2026 ГОДОВ (тыс. руб.)  </vt:lpstr>
      <vt:lpstr> ДОХОДЫ  БЮДЖЕТА НОВОЗАХАРКИНСКОГО МУНИЦИПАЛЬНОГО ОБРАЗОВАНИЯ   НА 2024 ГОД (%)</vt:lpstr>
      <vt:lpstr>Презентация PowerPoint</vt:lpstr>
      <vt:lpstr> Налоговые доходы (тыс. руб.) </vt:lpstr>
      <vt:lpstr>Неналоговые доходы (тыс. руб.) </vt:lpstr>
      <vt:lpstr>Презентация PowerPoint</vt:lpstr>
      <vt:lpstr>  РАСХОДЫ  БЮДЖЕТА  НОВОЗАХАРКИНСКОГО МУНИЦИПАЛЬНОГО ОБРАЗОВАНИЯ   ПО РАЗДЕЛАМ  (тыс. руб.)  </vt:lpstr>
      <vt:lpstr>СТРУКТУРА РАСХОДОВ БЮДЖЕТА  НОВОЗАХАРКИНСКОГО МУНИЦИПАЛЬНОГО ОБРАЗОВАНИЯ НА 2024 ГОД   И НА ПЛАНОВЫЙ ПЕРИОД 2025 И 2026 ГОДОВ (%)</vt:lpstr>
      <vt:lpstr>МЕЮБЮДЖЕТНЫЕ ТРАНСФЕРТЫ НА ВЫПОЛНЕНИЕ ПЕРЕДАННЫХ ПОЛНОМОЧИЙ В БЮДЖЕТ ПЕТРОВСКОГО МУНИЦИПАЛЬНОГО РАЙОНА В 2024 ГОДУ И НА ПЛАНОВЫЙ ПЕРИОД 2025 И 2026 ГОДЫ</vt:lpstr>
      <vt:lpstr>КОНТАКТНАЯ ИНФОРМАЦИЯ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subject/>
  <dc:creator>Бюджет</dc:creator>
  <cp:keywords/>
  <dc:description/>
  <cp:lastModifiedBy>RePack by Diakov</cp:lastModifiedBy>
  <cp:revision>495</cp:revision>
  <dcterms:created xsi:type="dcterms:W3CDTF">2016-03-02T07:51:07Z</dcterms:created>
  <dcterms:modified xsi:type="dcterms:W3CDTF">2023-12-26T05:39:24Z</dcterms:modified>
  <cp:category/>
  <dc:identifier/>
  <cp:contentStatus/>
  <dc:language/>
  <cp:version/>
</cp:coreProperties>
</file>