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F1AB2-1976-4502-BF36-3FF5EA218861}" styleName="Medium Style 4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dk1"/>
      </a:tcTxStyle>
      <a:tcStyle>
        <a:tcBdr/>
      </a:tcStyle>
    </a:lastCol>
    <a:firstCol>
      <a:tcTxStyle b="on">
        <a:fontRef idx="minor">
          <a:prstClr val="black"/>
        </a:fontRef>
        <a:schemeClr val="dk1"/>
      </a:tcTxStyle>
      <a:tcStyle>
        <a:tcBdr/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38100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dk1"/>
      </a:tcTxStyle>
      <a:tcStyle>
        <a:tcBdr>
          <a:bottom>
            <a:ln w="12700">
              <a:solidFill>
                <a:schemeClr val="accent1"/>
              </a:solidFill>
            </a:ln>
          </a:bottom>
        </a:tcBdr>
        <a:fill>
          <a:solidFill>
            <a:schemeClr val="accent1">
              <a:tint val="20000"/>
            </a:schemeClr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  <a:fill>
          <a:solidFill>
            <a:schemeClr val="accent6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B9631B5-78F2-41C9-869B-9F39066F8104}" styleName="Medium Style 3 - Accent 4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38100">
              <a:solidFill>
                <a:schemeClr val="dk1"/>
              </a:solidFill>
            </a:ln>
          </a:top>
          <a:bottom>
            <a:ln w="38100">
              <a:solidFill>
                <a:schemeClr val="dk1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  <a:fill>
          <a:solidFill>
            <a:schemeClr val="accent3">
              <a:tint val="2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38100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  <a:fill>
          <a:solidFill>
            <a:schemeClr val="accent3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043" autoAdjust="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baseline="0" dirty="0" smtClean="0">
                <a:latin typeface="Arial" pitchFamily="34" charset="0"/>
                <a:ea typeface="PT Astra Serif" pitchFamily="18" charset="-52"/>
              </a:rPr>
              <a:t>Доходы бюджета </a:t>
            </a:r>
            <a:r>
              <a:rPr lang="ru-RU" baseline="0" dirty="0" err="1" smtClean="0">
                <a:latin typeface="Arial" pitchFamily="34" charset="0"/>
                <a:ea typeface="PT Astra Serif" pitchFamily="18" charset="-52"/>
              </a:rPr>
              <a:t>Новозахаркинского</a:t>
            </a:r>
            <a:r>
              <a:rPr lang="ru-RU" baseline="0" dirty="0" smtClean="0">
                <a:latin typeface="Arial" pitchFamily="34" charset="0"/>
                <a:ea typeface="PT Astra Serif" pitchFamily="18" charset="-52"/>
              </a:rPr>
              <a:t> </a:t>
            </a:r>
            <a:r>
              <a:rPr lang="ru-RU" baseline="0" dirty="0" smtClean="0">
                <a:latin typeface="Arial" pitchFamily="34" charset="0"/>
                <a:ea typeface="PT Astra Serif" pitchFamily="18" charset="-52"/>
              </a:rPr>
              <a:t>муниципального образования на 2025 год</a:t>
            </a:r>
            <a:endParaRPr lang="ru-RU" baseline="0" dirty="0">
              <a:latin typeface="Arial" pitchFamily="34" charset="0"/>
              <a:ea typeface="PT Astra Serif" pitchFamily="18" charset="-52"/>
            </a:endParaRPr>
          </a:p>
        </c:rich>
      </c:tx>
      <c:layout>
        <c:manualLayout>
          <c:xMode val="edge"/>
          <c:yMode val="edge"/>
          <c:x val="0.17240392094330506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1"/>
          <c:dLbls>
            <c:dLbl>
              <c:idx val="0"/>
              <c:layout>
                <c:manualLayout>
                  <c:x val="4.0031837292804462E-2"/>
                  <c:y val="0"/>
                </c:manualLayout>
              </c:layout>
              <c:dLblPos val="outEnd"/>
              <c:showCatName val="1"/>
            </c:dLbl>
            <c:dLbl>
              <c:idx val="1"/>
              <c:layout>
                <c:manualLayout>
                  <c:x val="0.16341844615641171"/>
                  <c:y val="1.1452681017190068E-2"/>
                </c:manualLayout>
              </c:layout>
              <c:dLblPos val="outEnd"/>
              <c:showCatName val="1"/>
            </c:dLbl>
            <c:dLbl>
              <c:idx val="2"/>
              <c:layout>
                <c:manualLayout>
                  <c:x val="0.14474612829367392"/>
                  <c:y val="8.292640311237949E-2"/>
                </c:manualLayout>
              </c:layout>
              <c:dLblPos val="outEnd"/>
              <c:showCatName val="1"/>
            </c:dLbl>
            <c:dLbl>
              <c:idx val="3"/>
              <c:layout>
                <c:manualLayout>
                  <c:x val="0.15507664292661189"/>
                  <c:y val="9.953529507598995E-3"/>
                </c:manualLayout>
              </c:layout>
              <c:dLblPos val="outEnd"/>
              <c:showCatName val="1"/>
            </c:dLbl>
            <c:dLbl>
              <c:idx val="4"/>
              <c:layout>
                <c:manualLayout>
                  <c:x val="0.1388116420806367"/>
                  <c:y val="4.3499173771712717E-2"/>
                </c:manualLayout>
              </c:layout>
              <c:dLblPos val="outEnd"/>
              <c:showCatName val="1"/>
            </c:dLbl>
            <c:dLbl>
              <c:idx val="5"/>
              <c:layout>
                <c:manualLayout>
                  <c:x val="-3.7260159919760158E-2"/>
                  <c:y val="5.9081815658164449E-2"/>
                </c:manualLayout>
              </c:layout>
              <c:dLblPos val="outEnd"/>
              <c:showCatName val="1"/>
            </c:dLbl>
            <c:dLbl>
              <c:idx val="6"/>
              <c:layout>
                <c:manualLayout>
                  <c:x val="-7.3104368914892026E-2"/>
                  <c:y val="-5.2287215734581914E-2"/>
                </c:manualLayout>
              </c:layout>
              <c:dLblPos val="outEnd"/>
              <c:showCatName val="1"/>
            </c:dLbl>
            <c:dLbl>
              <c:idx val="7"/>
              <c:layout>
                <c:manualLayout>
                  <c:x val="-2.0125645301612639E-2"/>
                  <c:y val="0"/>
                </c:manualLayout>
              </c:layout>
              <c:dLblPos val="outEnd"/>
              <c:showCatName val="1"/>
            </c:dLbl>
            <c:dLbl>
              <c:idx val="8"/>
              <c:layout>
                <c:manualLayout>
                  <c:x val="-1.0062822650806347E-2"/>
                  <c:y val="-7.8430823601872823E-3"/>
                </c:manualLayout>
              </c:layout>
              <c:dLblPos val="outEnd"/>
              <c:showCatName val="1"/>
            </c:dLbl>
            <c:txPr>
              <a:bodyPr/>
              <a:lstStyle/>
              <a:p>
                <a:pPr>
                  <a:defRPr sz="1000" b="1" baseline="0">
                    <a:latin typeface="Arial" pitchFamily="34" charset="0"/>
                    <a:ea typeface="PT Astra Serif" pitchFamily="18" charset="-52"/>
                  </a:defRPr>
                </a:pPr>
                <a:endParaRPr lang="ru-RU"/>
              </a:p>
            </c:txPr>
            <c:dLblPos val="outEnd"/>
            <c:showCatName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 7,5%</c:v>
                </c:pt>
                <c:pt idx="1">
                  <c:v>единый сельскохозяйственный налог 4,0%</c:v>
                </c:pt>
                <c:pt idx="2">
                  <c:v>налог на имущество физических лиц 3,5%</c:v>
                </c:pt>
                <c:pt idx="3">
                  <c:v>земельный налог 22,3%</c:v>
                </c:pt>
                <c:pt idx="4">
                  <c:v>доходы, получаемые в виде арендной платы за земли и аренды имущества 0,2%</c:v>
                </c:pt>
                <c:pt idx="5">
                  <c:v>дотации 1%</c:v>
                </c:pt>
                <c:pt idx="6">
                  <c:v>субсидии 40,9%</c:v>
                </c:pt>
                <c:pt idx="7">
                  <c:v>акцизы 18,6%</c:v>
                </c:pt>
                <c:pt idx="8">
                  <c:v>субвенции 2%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7.5</c:v>
                </c:pt>
                <c:pt idx="1">
                  <c:v>4</c:v>
                </c:pt>
                <c:pt idx="2">
                  <c:v>3.5</c:v>
                </c:pt>
                <c:pt idx="3">
                  <c:v>22.3</c:v>
                </c:pt>
                <c:pt idx="4">
                  <c:v>0.2</c:v>
                </c:pt>
                <c:pt idx="5">
                  <c:v>1</c:v>
                </c:pt>
                <c:pt idx="6">
                  <c:v>40.9</c:v>
                </c:pt>
                <c:pt idx="7">
                  <c:v>18.600000000000001</c:v>
                </c:pt>
                <c:pt idx="8">
                  <c:v>2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1.7004711899768394E-2"/>
          <c:y val="0.66419360355276535"/>
          <c:w val="0.74618270388308761"/>
          <c:h val="0.31149177465201128"/>
        </c:manualLayout>
      </c:layout>
      <c:txPr>
        <a:bodyPr/>
        <a:lstStyle/>
        <a:p>
          <a:pPr>
            <a:defRPr sz="1000" b="1" baseline="0">
              <a:latin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Доходы бюджета </a:t>
            </a:r>
            <a:r>
              <a:rPr lang="ru-RU" sz="1200" baseline="0" dirty="0" err="1" smtClean="0">
                <a:latin typeface="Arial" pitchFamily="34" charset="0"/>
                <a:ea typeface="PT Astra Serif" pitchFamily="18" charset="-52"/>
              </a:rPr>
              <a:t>Новозахаркинского</a:t>
            </a: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 муниципального </a:t>
            </a: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образования </a:t>
            </a:r>
          </a:p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на 2026 год</a:t>
            </a:r>
            <a:endParaRPr lang="ru-RU" sz="1200" baseline="0" dirty="0">
              <a:latin typeface="Arial" pitchFamily="34" charset="0"/>
              <a:ea typeface="PT Astra Serif" pitchFamily="18" charset="-52"/>
            </a:endParaRPr>
          </a:p>
        </c:rich>
      </c:tx>
      <c:layout>
        <c:manualLayout>
          <c:xMode val="edge"/>
          <c:yMode val="edge"/>
          <c:x val="0.10942640756605347"/>
          <c:y val="0"/>
        </c:manualLayout>
      </c:layout>
    </c:title>
    <c:plotArea>
      <c:layout>
        <c:manualLayout>
          <c:layoutTarget val="inner"/>
          <c:xMode val="edge"/>
          <c:yMode val="edge"/>
          <c:x val="0.26585367095179802"/>
          <c:y val="0.15159575680196261"/>
          <c:w val="0.56202963027062247"/>
          <c:h val="0.359437554242839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2026 года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0.15995026838275531"/>
                  <c:y val="7.2873566735702514E-2"/>
                </c:manualLayout>
              </c:layout>
              <c:dLblPos val="outEnd"/>
              <c:showCatName val="1"/>
            </c:dLbl>
            <c:dLbl>
              <c:idx val="1"/>
              <c:layout>
                <c:manualLayout>
                  <c:x val="0.22396551062667142"/>
                  <c:y val="5.6040878489985645E-2"/>
                </c:manualLayout>
              </c:layout>
              <c:dLblPos val="outEnd"/>
              <c:showCatName val="1"/>
            </c:dLbl>
            <c:dLbl>
              <c:idx val="2"/>
              <c:layout>
                <c:manualLayout>
                  <c:x val="0.14815720688505482"/>
                  <c:y val="5.5508858877139848E-2"/>
                </c:manualLayout>
              </c:layout>
              <c:dLblPos val="outEnd"/>
              <c:showCatName val="1"/>
            </c:dLbl>
            <c:dLbl>
              <c:idx val="3"/>
              <c:layout>
                <c:manualLayout>
                  <c:x val="-5.5510309002847959E-2"/>
                  <c:y val="3.8657199575237465E-2"/>
                </c:manualLayout>
              </c:layout>
              <c:dLblPos val="outEnd"/>
              <c:showCatName val="1"/>
            </c:dLbl>
            <c:dLbl>
              <c:idx val="4"/>
              <c:layout>
                <c:manualLayout>
                  <c:x val="-6.565859232507236E-2"/>
                  <c:y val="0.10331479426533878"/>
                </c:manualLayout>
              </c:layout>
              <c:dLblPos val="outEnd"/>
              <c:showCatName val="1"/>
            </c:dLbl>
            <c:dLbl>
              <c:idx val="5"/>
              <c:layout>
                <c:manualLayout>
                  <c:x val="-0.23026649371171906"/>
                  <c:y val="7.5871823729631832E-2"/>
                </c:manualLayout>
              </c:layout>
              <c:dLblPos val="outEnd"/>
              <c:showCatName val="1"/>
            </c:dLbl>
            <c:dLbl>
              <c:idx val="6"/>
              <c:layout>
                <c:manualLayout>
                  <c:x val="4.1914615418912872E-2"/>
                  <c:y val="-2.4865632790389641E-2"/>
                </c:manualLayout>
              </c:layout>
              <c:dLblPos val="outEnd"/>
              <c:showCatName val="1"/>
            </c:dLbl>
            <c:dLbl>
              <c:idx val="7"/>
              <c:layout>
                <c:manualLayout>
                  <c:x val="0.2893371408307438"/>
                  <c:y val="-1.4212532561379016E-2"/>
                </c:manualLayout>
              </c:layout>
              <c:dLblPos val="outEnd"/>
              <c:showCatName val="1"/>
            </c:dLbl>
            <c:dLbl>
              <c:idx val="8"/>
              <c:layout>
                <c:manualLayout>
                  <c:x val="-1.0062822650806321E-2"/>
                  <c:y val="-7.8430823601872788E-3"/>
                </c:manualLayout>
              </c:layout>
              <c:dLblPos val="outEnd"/>
              <c:showCatName val="1"/>
            </c:dLbl>
            <c:txPr>
              <a:bodyPr/>
              <a:lstStyle/>
              <a:p>
                <a:pPr>
                  <a:defRPr sz="800" b="1" baseline="0">
                    <a:latin typeface="Arial" pitchFamily="34" charset="0"/>
                    <a:ea typeface="PT Astra Serif" pitchFamily="18" charset="-52"/>
                  </a:defRPr>
                </a:pPr>
                <a:endParaRPr lang="ru-RU"/>
              </a:p>
            </c:txPr>
            <c:dLblPos val="outEnd"/>
            <c:showCatName val="1"/>
            <c:showLeaderLines val="1"/>
          </c:dLbls>
          <c:cat>
            <c:strRef>
              <c:f>Лист1!$A$2:$A$10</c:f>
              <c:strCache>
                <c:ptCount val="8"/>
                <c:pt idx="0">
                  <c:v>налог на доходы физических лиц 13,2%</c:v>
                </c:pt>
                <c:pt idx="1">
                  <c:v>акцизы 32%</c:v>
                </c:pt>
                <c:pt idx="2">
                  <c:v>единый сельскохозяйственный налог 6,8%</c:v>
                </c:pt>
                <c:pt idx="3">
                  <c:v>налог на имущество физических лиц 5,7%</c:v>
                </c:pt>
                <c:pt idx="4">
                  <c:v>земельный налог 36,8%</c:v>
                </c:pt>
                <c:pt idx="5">
                  <c:v>доходы, получаемые в виде арендной платы за земли и аренды имущества 0,3%</c:v>
                </c:pt>
                <c:pt idx="6">
                  <c:v>дотации 1,5%</c:v>
                </c:pt>
                <c:pt idx="7">
                  <c:v>субвенции 3,7%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13.2</c:v>
                </c:pt>
                <c:pt idx="1">
                  <c:v>32</c:v>
                </c:pt>
                <c:pt idx="2">
                  <c:v>6.8</c:v>
                </c:pt>
                <c:pt idx="3">
                  <c:v>5.7</c:v>
                </c:pt>
                <c:pt idx="4">
                  <c:v>36.799999999999997</c:v>
                </c:pt>
                <c:pt idx="5">
                  <c:v>0.3</c:v>
                </c:pt>
                <c:pt idx="6">
                  <c:v>1.5</c:v>
                </c:pt>
                <c:pt idx="7">
                  <c:v>3.7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7.2513991789447424E-2"/>
          <c:y val="0.63900653485832892"/>
          <c:w val="0.83275217017148162"/>
          <c:h val="0.32081458351608827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Доходы бюджета </a:t>
            </a:r>
            <a:r>
              <a:rPr lang="ru-RU" sz="1200" baseline="0" dirty="0" err="1" smtClean="0">
                <a:latin typeface="Arial" pitchFamily="34" charset="0"/>
                <a:ea typeface="PT Astra Serif" pitchFamily="18" charset="-52"/>
              </a:rPr>
              <a:t>Новозахаркинского</a:t>
            </a: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 </a:t>
            </a: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муниципального образования </a:t>
            </a:r>
          </a:p>
          <a:p>
            <a:pPr>
              <a:defRPr baseline="0">
                <a:latin typeface="Arial" pitchFamily="34" charset="0"/>
                <a:ea typeface="PT Astra Serif" pitchFamily="18" charset="-52"/>
              </a:defRPr>
            </a:pPr>
            <a:r>
              <a:rPr lang="ru-RU" sz="1200" baseline="0" dirty="0" smtClean="0">
                <a:latin typeface="Arial" pitchFamily="34" charset="0"/>
                <a:ea typeface="PT Astra Serif" pitchFamily="18" charset="-52"/>
              </a:rPr>
              <a:t>на 2027 год</a:t>
            </a:r>
            <a:endParaRPr lang="ru-RU" sz="1200" baseline="0" dirty="0">
              <a:latin typeface="Arial" pitchFamily="34" charset="0"/>
              <a:ea typeface="PT Astra Serif" pitchFamily="18" charset="-52"/>
            </a:endParaRPr>
          </a:p>
        </c:rich>
      </c:tx>
      <c:layout>
        <c:manualLayout>
          <c:xMode val="edge"/>
          <c:yMode val="edge"/>
          <c:x val="0.1520863599731094"/>
          <c:y val="1.0459089988356831E-3"/>
        </c:manualLayout>
      </c:layout>
    </c:title>
    <c:plotArea>
      <c:layout>
        <c:manualLayout>
          <c:layoutTarget val="inner"/>
          <c:xMode val="edge"/>
          <c:yMode val="edge"/>
          <c:x val="0.23403816150813547"/>
          <c:y val="0.14763626318864168"/>
          <c:w val="0.56747923819510371"/>
          <c:h val="0.3467941623132250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2025 года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0.10737702623253731"/>
                  <c:y val="-1.1043027992053997E-3"/>
                </c:manualLayout>
              </c:layout>
              <c:dLblPos val="outEnd"/>
              <c:showCatName val="1"/>
            </c:dLbl>
            <c:dLbl>
              <c:idx val="1"/>
              <c:layout>
                <c:manualLayout>
                  <c:x val="5.6384811750303507E-2"/>
                  <c:y val="-1.1232936966396221E-2"/>
                </c:manualLayout>
              </c:layout>
              <c:dLblPos val="outEnd"/>
              <c:showCatName val="1"/>
            </c:dLbl>
            <c:dLbl>
              <c:idx val="2"/>
              <c:layout>
                <c:manualLayout>
                  <c:x val="0.15673349299710621"/>
                  <c:y val="-4.6660681656566185E-7"/>
                </c:manualLayout>
              </c:layout>
              <c:dLblPos val="outEnd"/>
              <c:showCatName val="1"/>
            </c:dLbl>
            <c:dLbl>
              <c:idx val="3"/>
              <c:layout>
                <c:manualLayout>
                  <c:x val="-3.8391332344130571E-2"/>
                  <c:y val="9.7021555368498064E-3"/>
                </c:manualLayout>
              </c:layout>
              <c:dLblPos val="outEnd"/>
              <c:showCatName val="1"/>
            </c:dLbl>
            <c:dLbl>
              <c:idx val="4"/>
              <c:layout>
                <c:manualLayout>
                  <c:x val="-8.2537941355377578E-2"/>
                  <c:y val="0.13490100780850953"/>
                </c:manualLayout>
              </c:layout>
              <c:dLblPos val="outEnd"/>
              <c:showCatName val="1"/>
            </c:dLbl>
            <c:dLbl>
              <c:idx val="5"/>
              <c:layout>
                <c:manualLayout>
                  <c:x val="-0.20588558673891411"/>
                  <c:y val="0.11131356662429864"/>
                </c:manualLayout>
              </c:layout>
              <c:dLblPos val="outEnd"/>
              <c:showCatName val="1"/>
            </c:dLbl>
            <c:dLbl>
              <c:idx val="6"/>
              <c:layout>
                <c:manualLayout>
                  <c:x val="-3.7087468090575733E-3"/>
                  <c:y val="-2.103121350745861E-2"/>
                </c:manualLayout>
              </c:layout>
              <c:dLblPos val="outEnd"/>
              <c:showCatName val="1"/>
            </c:dLbl>
            <c:dLbl>
              <c:idx val="7"/>
              <c:layout>
                <c:manualLayout>
                  <c:x val="9.3866264198580393E-2"/>
                  <c:y val="-1.0457591972869613E-2"/>
                </c:manualLayout>
              </c:layout>
              <c:tx>
                <c:rich>
                  <a:bodyPr/>
                  <a:lstStyle/>
                  <a:p>
                    <a:r>
                      <a:rPr lang="ru-RU" b="1" baseline="0" dirty="0">
                        <a:latin typeface="Arial" pitchFamily="34" charset="0"/>
                      </a:rPr>
                      <a:t>субвенции 3,7%</a:t>
                    </a:r>
                  </a:p>
                </c:rich>
              </c:tx>
              <c:dLblPos val="outEnd"/>
              <c:showCatName val="1"/>
            </c:dLbl>
            <c:dLbl>
              <c:idx val="8"/>
              <c:layout>
                <c:manualLayout>
                  <c:x val="-1.0062822650806321E-2"/>
                  <c:y val="-7.8430823601872788E-3"/>
                </c:manualLayout>
              </c:layout>
              <c:dLblPos val="outEnd"/>
              <c:showCatName val="1"/>
            </c:dLbl>
            <c:txPr>
              <a:bodyPr/>
              <a:lstStyle/>
              <a:p>
                <a:pPr>
                  <a:defRPr sz="800" b="1" baseline="0">
                    <a:latin typeface="Arial" pitchFamily="34" charset="0"/>
                    <a:ea typeface="PT Astra Serif" pitchFamily="18" charset="-52"/>
                  </a:defRPr>
                </a:pPr>
                <a:endParaRPr lang="ru-RU"/>
              </a:p>
            </c:txPr>
            <c:dLblPos val="outEnd"/>
            <c:showCatName val="1"/>
            <c:showLeaderLines val="1"/>
          </c:dLbls>
          <c:cat>
            <c:strRef>
              <c:f>Лист1!$A$2:$A$10</c:f>
              <c:strCache>
                <c:ptCount val="8"/>
                <c:pt idx="0">
                  <c:v>налог на доходы физических лиц 13,6%</c:v>
                </c:pt>
                <c:pt idx="1">
                  <c:v>акцизы 32,4%</c:v>
                </c:pt>
                <c:pt idx="2">
                  <c:v>единый сельскохозяйственный налог 6,8%</c:v>
                </c:pt>
                <c:pt idx="3">
                  <c:v>налог на имущество физических лиц 5,6%</c:v>
                </c:pt>
                <c:pt idx="4">
                  <c:v>земельный налог 36%</c:v>
                </c:pt>
                <c:pt idx="5">
                  <c:v>доходы, получаемые в виде арендной платы за земли и аренды имущества 0,3%</c:v>
                </c:pt>
                <c:pt idx="6">
                  <c:v>дотации 1,6%</c:v>
                </c:pt>
                <c:pt idx="7">
                  <c:v>субвенции 3,7%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13.6</c:v>
                </c:pt>
                <c:pt idx="1">
                  <c:v>32.4</c:v>
                </c:pt>
                <c:pt idx="2">
                  <c:v>6.8</c:v>
                </c:pt>
                <c:pt idx="3">
                  <c:v>5.6</c:v>
                </c:pt>
                <c:pt idx="4">
                  <c:v>36</c:v>
                </c:pt>
                <c:pt idx="5">
                  <c:v>0.3</c:v>
                </c:pt>
                <c:pt idx="6">
                  <c:v>1.6</c:v>
                </c:pt>
                <c:pt idx="7">
                  <c:v>3.7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5.3391497776838957E-2"/>
          <c:y val="0.58842665063162269"/>
          <c:w val="0.88213452120616298"/>
          <c:h val="0.32205854574322668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7153876039240019E-2"/>
          <c:y val="3.437500000000001E-2"/>
          <c:w val="0.84288375688795059"/>
          <c:h val="0.828322834645669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29.9</c:v>
                </c:pt>
                <c:pt idx="1">
                  <c:v>56.5</c:v>
                </c:pt>
                <c:pt idx="2">
                  <c:v>58.2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2.1</c:v>
                </c:pt>
                <c:pt idx="1">
                  <c:v>3.8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Нациаональная безопасность и правоохранительная деятельность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0.7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 formatCode="General">
                  <c:v>59.5</c:v>
                </c:pt>
                <c:pt idx="1">
                  <c:v>32.9</c:v>
                </c:pt>
                <c:pt idx="2" formatCode="General">
                  <c:v>34.1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elete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0</c:v>
                </c:pt>
                <c:pt idx="1">
                  <c:v>4.4000000000000004</c:v>
                </c:pt>
                <c:pt idx="2">
                  <c:v>1.4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Культура, кинематография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7.3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Социальная политика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Расходы бюджета на 2025 год</c:v>
                </c:pt>
                <c:pt idx="1">
                  <c:v>Расходы бюджета на 2026 год</c:v>
                </c:pt>
                <c:pt idx="2">
                  <c:v>Расходы бюджета на 2027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0.5</c:v>
                </c:pt>
                <c:pt idx="1">
                  <c:v>0.8</c:v>
                </c:pt>
                <c:pt idx="2">
                  <c:v>0.8</c:v>
                </c:pt>
              </c:numCache>
            </c:numRef>
          </c:val>
        </c:ser>
        <c:dLbls>
          <c:showVal val="1"/>
        </c:dLbls>
        <c:axId val="127094784"/>
        <c:axId val="127096320"/>
      </c:barChart>
      <c:catAx>
        <c:axId val="1270947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7096320"/>
        <c:crosses val="autoZero"/>
        <c:auto val="1"/>
        <c:lblAlgn val="ctr"/>
        <c:lblOffset val="100"/>
      </c:catAx>
      <c:valAx>
        <c:axId val="12709632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27094784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0.63182980899152985"/>
          <c:y val="6.0189172676265473E-2"/>
          <c:w val="0.33695136452514585"/>
          <c:h val="0.9025343654637587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1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1187623" y="1600201"/>
            <a:ext cx="3528391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932039" y="1600201"/>
            <a:ext cx="375475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187623" y="1535113"/>
            <a:ext cx="35283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1187623" y="2174874"/>
            <a:ext cx="35283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860031" y="1535113"/>
            <a:ext cx="38267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860031" y="2174874"/>
            <a:ext cx="38267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273049"/>
            <a:ext cx="266429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995935" y="273050"/>
            <a:ext cx="4690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1435101"/>
            <a:ext cx="2664295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4800600"/>
            <a:ext cx="748883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187623" y="612774"/>
            <a:ext cx="7488831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5367337"/>
            <a:ext cx="7488831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6EB4D43-F783-4E09-8208-6AA351DBC29B}" type="datetimeFigureOut">
              <a:rPr lang="ru-RU" smtClean="0"/>
              <a:pPr>
                <a:defRPr/>
              </a:pPr>
              <a:t>23.12.2024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	</a:t>
            </a:r>
            <a:fld id="{F8E3F0E9-0FC2-4DDE-87CF-3BA6A04EA4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Shape 1058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059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</p:spPr>
      </p:sp>
      <p:sp>
        <p:nvSpPr>
          <p:cNvPr id="12" name="Shape 1060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1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2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8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3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4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065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066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067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068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069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070"/>
          <p:cNvSpPr>
            <a:spLocks noGrp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067944" y="151428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3568" y="1340768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ru-RU" sz="4800">
                <a:solidFill>
                  <a:srgbClr val="FF0000"/>
                </a:solidFill>
                <a:latin typeface="PT Astra Serif"/>
                <a:ea typeface="PT Astra Serif"/>
              </a:rPr>
              <a:t>БЮДЖЕТ ДЛЯ ГРАЖДАН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55576" y="2492896"/>
            <a:ext cx="7776864" cy="266429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ПОДГОТОВЛЕН НА ОСНОВАНИИ РЕШЕНИЯ 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СОВЕТА ДЕПУТАТОВ ПРИГОРОДНОГО МУНИЦИПАЛЬНОГО ОБРАЗОВАНИЯ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ОТ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12.12.2024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Г. №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15-68/05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«О БЮДЖЕТЕ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</a:rPr>
              <a:t>НОВОЗАХАРКИНСКОГО 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МУНИЦИПАЛЬНОГО ОБРАЗОВАНИЯ 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ПЕТРОВСКОГО МУНИЦИПАЛЬНОГО РАЙОНА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САРАТОВСКОЙ ОБЛАСТИ НА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2025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ГОД </a:t>
            </a:r>
            <a:endParaRPr/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И НА ПЛАНОВЫЙ ПЕРИОД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2026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Arial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  <a:cs typeface="Arial"/>
              </a:rPr>
              <a:t>И </a:t>
            </a:r>
            <a:r>
              <a:rPr lang="ru-RU" sz="1800" b="1" i="1" dirty="0" smtClean="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2027 </a:t>
            </a:r>
            <a:r>
              <a:rPr lang="ru-RU" sz="1800" b="1" i="1" dirty="0">
                <a:solidFill>
                  <a:srgbClr val="002060"/>
                </a:solidFill>
                <a:latin typeface="PT Astra Serif"/>
                <a:ea typeface="PT Astra Serif"/>
              </a:rPr>
              <a:t>ГОДОВ»</a:t>
            </a:r>
            <a:endParaRPr lang="ru-RU" sz="1800" b="1" dirty="0">
              <a:solidFill>
                <a:srgbClr val="0070C0"/>
              </a:solidFill>
              <a:latin typeface="PT Astra Serif"/>
              <a:ea typeface="PT Astra Serif"/>
            </a:endParaRPr>
          </a:p>
        </p:txBody>
      </p:sp>
      <p:pic>
        <p:nvPicPr>
          <p:cNvPr id="8" name="Рисунок 7" descr="село Новозахаркино"/>
          <p:cNvPicPr/>
          <p:nvPr/>
        </p:nvPicPr>
        <p:blipFill>
          <a:blip r:embed="rId3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071934" y="285728"/>
            <a:ext cx="864096" cy="1088761"/>
          </a:xfrm>
          <a:prstGeom prst="rect">
            <a:avLst/>
          </a:prstGeom>
          <a:noFill/>
        </p:spPr>
      </p:pic>
      <p:sp>
        <p:nvSpPr>
          <p:cNvPr id="11" name="Подзаголовок 2"/>
          <p:cNvSpPr txBox="1">
            <a:spLocks/>
          </p:cNvSpPr>
          <p:nvPr/>
        </p:nvSpPr>
        <p:spPr bwMode="auto">
          <a:xfrm>
            <a:off x="785786" y="2500306"/>
            <a:ext cx="7562550" cy="23574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182880" tIns="0">
            <a:noAutofit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ПОДГОТОВЛЕН НА ОСНОВАНИИ РЕШЕНИЯ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СОВЕТА ДЕПУТАТОВ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НОВОЗАХАРКИНСКОГО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МУНИЦИПАЛЬНОГО ОБРАЗОВАНИЯ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Times New Roman"/>
              </a:rPr>
              <a:t>ОТ 12.12.2024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Times New Roman"/>
              </a:rPr>
              <a:t>г.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Times New Roman"/>
              </a:rPr>
              <a:t>№ 15-68/05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«О БЮДЖЕТЕ НОВОЗАХАРКИНСКОГО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МУНИЦИПАЛЬНОГО ОБРАЗОВАНИЯ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ПЕТРОВСКОГО МУНИЦИПАЛЬНОГО РАЙОНА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САРАТОВСКОЙ ОБЛАСТИ НА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Times New Roman"/>
              </a:rPr>
              <a:t>2025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 ГОД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И НА ПЛАНОВЫЙ ПЕРИОД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Times New Roman"/>
              </a:rPr>
              <a:t>2026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Arial"/>
              </a:rPr>
              <a:t> И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Times New Roman"/>
              </a:rPr>
              <a:t>2027 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T Astra Serif"/>
                <a:ea typeface="PT Astra Serif"/>
                <a:cs typeface="+mn-cs"/>
              </a:rPr>
              <a:t>ГОДОВ»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PT Astra Serif"/>
              <a:ea typeface="PT Astra Serif"/>
              <a:cs typeface="+mn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714348" y="1571612"/>
            <a:ext cx="7772400" cy="9361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45720" rIns="45720" bIns="4572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PT Astra Serif"/>
                <a:ea typeface="PT Astra Serif"/>
                <a:cs typeface="+mn-cs"/>
              </a:rPr>
              <a:t>БЮДЖЕТ ДЛЯ ГРАЖДАН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PT Astra Serif"/>
              <a:ea typeface="PT Astra Serif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14290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СТРУКТУРА РАСХОДОВ БЮДЖЕТА </a:t>
            </a:r>
            <a:br>
              <a:rPr lang="ru-RU" b="1" dirty="0" smtClean="0"/>
            </a:br>
            <a:r>
              <a:rPr lang="ru-RU" b="1" dirty="0" smtClean="0"/>
              <a:t> </a:t>
            </a:r>
            <a:r>
              <a:rPr lang="ru-RU" b="1" dirty="0" smtClean="0"/>
              <a:t>НОВОЗАХАРКИНСКОГО</a:t>
            </a:r>
            <a:r>
              <a:rPr lang="ru-RU" b="1" dirty="0" smtClean="0"/>
              <a:t> </a:t>
            </a:r>
            <a:r>
              <a:rPr lang="ru-RU" b="1" dirty="0" smtClean="0"/>
              <a:t>МУНИЦИПАЛЬНОГО ОБРАЗОВАНИЯ НА 2025 ГОД И НА ПЛАНОВЫЙ ПЕРИОД 2026 И 2027 ГОДОВ (%)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57298"/>
          <a:ext cx="814393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00034" y="142852"/>
            <a:ext cx="8229600" cy="100811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 dirty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МЕЮБЮДЖЕТНЫЕ ТРАНСФЕРТЫ НА ВЫПОЛНЕНИЕ ПЕРЕДАННЫХ ПОЛНОМОЧИЙ В БЮДЖЕТ ПЕТРОВСКОГО МУНИЦИПАЛЬНОГО РАЙОНА В </a:t>
            </a:r>
            <a:r>
              <a:rPr lang="ru-RU" sz="1800" b="1" dirty="0" smtClean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2025 </a:t>
            </a:r>
            <a:r>
              <a:rPr lang="ru-RU" sz="1800" b="1" dirty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ГОДУ И НА ПЛАНОВЫЙ ПЕРИОД </a:t>
            </a:r>
            <a:r>
              <a:rPr lang="ru-RU" sz="1800" b="1" dirty="0" smtClean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2026 </a:t>
            </a:r>
            <a:r>
              <a:rPr lang="ru-RU" sz="1800" b="1" dirty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И </a:t>
            </a:r>
            <a:r>
              <a:rPr lang="ru-RU" sz="1800" b="1" dirty="0" smtClean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2027 </a:t>
            </a:r>
            <a:r>
              <a:rPr lang="ru-RU" sz="1800" b="1" dirty="0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ГОДЫ</a:t>
            </a:r>
            <a:endParaRPr sz="1800" b="1">
              <a:solidFill>
                <a:srgbClr val="FFFF00"/>
              </a:solidFill>
              <a:highlight>
                <a:srgbClr val="0000FF"/>
              </a:highlight>
              <a:latin typeface="PT Astra Serif"/>
              <a:ea typeface="PT Astra Serif"/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142844" y="1216843"/>
          <a:ext cx="8786874" cy="559082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281315"/>
                <a:gridCol w="1473757"/>
                <a:gridCol w="1514493"/>
                <a:gridCol w="1517309"/>
              </a:tblGrid>
              <a:tr h="89816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800" dirty="0" smtClean="0">
                        <a:latin typeface="PT Astra Serif"/>
                        <a:ea typeface="PT Astra Serif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800" dirty="0" smtClean="0">
                          <a:latin typeface="PT Astra Serif"/>
                          <a:ea typeface="PT Astra Serif"/>
                        </a:rPr>
                        <a:t>полномочия</a:t>
                      </a:r>
                      <a:endParaRPr lang="ru-RU" sz="1800" dirty="0"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План на </a:t>
                      </a:r>
                      <a:r>
                        <a:rPr lang="ru-RU" sz="1800" dirty="0" smtClean="0">
                          <a:latin typeface="PT Astra Serif"/>
                          <a:ea typeface="PT Astra Serif"/>
                        </a:rPr>
                        <a:t>2025 </a:t>
                      </a: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План на </a:t>
                      </a:r>
                      <a:r>
                        <a:rPr lang="ru-RU" sz="1800" dirty="0" smtClean="0">
                          <a:latin typeface="PT Astra Serif"/>
                          <a:ea typeface="PT Astra Serif"/>
                        </a:rPr>
                        <a:t>2026 </a:t>
                      </a: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План на </a:t>
                      </a:r>
                      <a:r>
                        <a:rPr lang="ru-RU" sz="1800" dirty="0" smtClean="0">
                          <a:latin typeface="PT Astra Serif"/>
                          <a:ea typeface="PT Astra Serif"/>
                        </a:rPr>
                        <a:t>2027 </a:t>
                      </a: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год (тыс.руб.)</a:t>
                      </a:r>
                    </a:p>
                  </a:txBody>
                  <a:tcPr/>
                </a:tc>
              </a:tr>
              <a:tr h="1167618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800" i="0" dirty="0">
                          <a:latin typeface="PT Astra Serif"/>
                          <a:ea typeface="PT Astra Serif"/>
                        </a:rPr>
                        <a:t>Выполнение полномочий по формированию, исполнению  и осуществлению контроля бюджета муниципального образования</a:t>
                      </a:r>
                      <a:endParaRPr lang="ru-RU" sz="1800" b="0" i="0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72,0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75,0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78,0</a:t>
                      </a:r>
                      <a:endParaRPr/>
                    </a:p>
                  </a:txBody>
                  <a:tcPr/>
                </a:tc>
              </a:tr>
              <a:tr h="898168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800" i="0" dirty="0">
                          <a:latin typeface="PT Astra Serif"/>
                          <a:ea typeface="PT Astra Serif"/>
                        </a:rPr>
                        <a:t>Выполнение полномочий по осуществлению внешнего муниципального финансового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131,2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136,5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142,0</a:t>
                      </a:r>
                      <a:endParaRPr/>
                    </a:p>
                  </a:txBody>
                  <a:tcPr/>
                </a:tc>
              </a:tr>
              <a:tr h="13472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800" i="0" dirty="0">
                          <a:latin typeface="PT Astra Serif"/>
                          <a:ea typeface="PT Astra Serif"/>
                          <a:cs typeface="Times New Roman"/>
                        </a:rPr>
                        <a:t>Выполнение полномочий по ведению бухгалтерского учета финансово – хозяйственной деятельности администрации поселения и (или) казенных учреждений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400,3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416,3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433,0</a:t>
                      </a:r>
                      <a:endParaRPr/>
                    </a:p>
                  </a:txBody>
                  <a:tcPr/>
                </a:tc>
              </a:tr>
              <a:tr h="8083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itchFamily="18" charset="-52"/>
                          <a:ea typeface="PT Astra Serif" pitchFamily="18" charset="-52"/>
                          <a:cs typeface="+mn-cs"/>
                        </a:rPr>
                        <a:t>Выполнение полномочий по обеспечению населения услугами организации культуры</a:t>
                      </a:r>
                      <a:endParaRPr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dirty="0" smtClean="0">
                          <a:latin typeface="PT Astra Serif" pitchFamily="18" charset="-52"/>
                          <a:ea typeface="PT Astra Serif" pitchFamily="18" charset="-52"/>
                        </a:rPr>
                        <a:t>1400,0</a:t>
                      </a:r>
                      <a:endParaRPr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dirty="0" smtClean="0">
                          <a:latin typeface="PT Astra Serif" pitchFamily="18" charset="-52"/>
                          <a:ea typeface="PT Astra Serif" pitchFamily="18" charset="-52"/>
                        </a:rPr>
                        <a:t>0,0</a:t>
                      </a:r>
                      <a:endParaRPr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dirty="0" smtClean="0">
                          <a:latin typeface="PT Astra Serif" pitchFamily="18" charset="-52"/>
                          <a:ea typeface="PT Astra Serif" pitchFamily="18" charset="-52"/>
                        </a:rPr>
                        <a:t>0,0</a:t>
                      </a:r>
                      <a:endParaRPr>
                        <a:latin typeface="PT Astra Serif" pitchFamily="18" charset="-52"/>
                        <a:ea typeface="PT Astra Serif" pitchFamily="18" charset="-52"/>
                      </a:endParaRPr>
                    </a:p>
                  </a:txBody>
                  <a:tcPr/>
                </a:tc>
              </a:tr>
              <a:tr h="3787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800" b="1" i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ИТОГО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b="1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2003,5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b="1" i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627,8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b="1" i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653,0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836712"/>
            <a:ext cx="8229600" cy="64807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000" b="1">
                <a:solidFill>
                  <a:srgbClr val="FFC000"/>
                </a:solidFill>
              </a:rPr>
              <a:t>КОНТАКТНАЯ ИНФОРМАЦИЯ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508104" y="5013176"/>
            <a:ext cx="3168351" cy="127849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Содержимое 2"/>
          <p:cNvSpPr>
            <a:spLocks noGrp="1"/>
          </p:cNvSpPr>
          <p:nvPr>
            <p:ph idx="1"/>
          </p:nvPr>
        </p:nvSpPr>
        <p:spPr bwMode="auto">
          <a:xfrm>
            <a:off x="500034" y="1643050"/>
            <a:ext cx="8183880" cy="4187952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Адрес: </a:t>
            </a: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412 534 Саратовская область, </a:t>
            </a:r>
            <a:endParaRPr/>
          </a:p>
          <a:p>
            <a:pPr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             Петровский район, с. </a:t>
            </a:r>
            <a:r>
              <a:rPr lang="ru-RU" sz="2800" b="1" dirty="0" err="1">
                <a:solidFill>
                  <a:srgbClr val="C00000"/>
                </a:solidFill>
                <a:latin typeface="PT Astra Serif"/>
                <a:ea typeface="PT Astra Serif"/>
              </a:rPr>
              <a:t>Новозахаркино</a:t>
            </a: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, </a:t>
            </a:r>
            <a:endParaRPr/>
          </a:p>
          <a:p>
            <a:pPr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              ул. Советская д. 2.</a:t>
            </a:r>
            <a:endParaRPr/>
          </a:p>
          <a:p>
            <a:pPr>
              <a:buNone/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PT Astra Serif"/>
              <a:ea typeface="PT Astra Serif"/>
            </a:endParaRPr>
          </a:p>
          <a:p>
            <a:pPr>
              <a:buNone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Телефон: </a:t>
            </a: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8(845 55) 51-6-41</a:t>
            </a:r>
            <a:endParaRPr/>
          </a:p>
          <a:p>
            <a:pPr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PT Astra Serif"/>
                <a:ea typeface="PT Astra Serif"/>
              </a:rPr>
              <a:t>                 8(845 55) 51-6-42</a:t>
            </a:r>
            <a:endParaRPr/>
          </a:p>
          <a:p>
            <a:pPr>
              <a:buNone/>
              <a:defRPr/>
            </a:pPr>
            <a:endParaRPr lang="ru-RU" sz="2800" b="1" dirty="0">
              <a:solidFill>
                <a:srgbClr val="C00000"/>
              </a:solidFill>
              <a:latin typeface="PT Astra Serif"/>
              <a:ea typeface="PT Astra Serif"/>
            </a:endParaRPr>
          </a:p>
          <a:p>
            <a:pPr>
              <a:buNone/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E-mail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: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PT Astra Serif"/>
                <a:ea typeface="PT Astra Serif"/>
              </a:rPr>
              <a:t>admzach@rambler.ru </a:t>
            </a:r>
            <a:endParaRPr lang="ru-RU" sz="2800" b="1" dirty="0">
              <a:solidFill>
                <a:srgbClr val="C00000"/>
              </a:solidFill>
              <a:latin typeface="PT Astra Serif"/>
              <a:ea typeface="PT Astra Serif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260648"/>
            <a:ext cx="8229600" cy="93610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>
                <a:latin typeface="PT Astra Serif"/>
                <a:ea typeface="PT Astra Serif"/>
              </a:rPr>
              <a:t>ОСНОВНЫЕ ПОНЯТИЯ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500034" y="1214422"/>
            <a:ext cx="8229600" cy="532859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Бюджет</a:t>
            </a:r>
            <a:r>
              <a:rPr lang="ru-RU" sz="2900" dirty="0">
                <a:solidFill>
                  <a:srgbClr val="FFC000"/>
                </a:solidFill>
                <a:latin typeface="PT Astra Serif"/>
                <a:ea typeface="PT Astra Serif"/>
              </a:rPr>
              <a:t> </a:t>
            </a:r>
            <a:r>
              <a:rPr lang="ru-RU" sz="2900" dirty="0">
                <a:latin typeface="PT Astra Serif"/>
                <a:ea typeface="PT Astra Serif"/>
              </a:rPr>
              <a:t>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Доходы бюджета </a:t>
            </a:r>
            <a:r>
              <a:rPr lang="ru-RU" sz="2900" dirty="0">
                <a:latin typeface="PT Astra Serif"/>
                <a:ea typeface="PT Astra Serif"/>
              </a:rPr>
              <a:t>- поступающие в бюджет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Расходы бюджета </a:t>
            </a:r>
            <a:r>
              <a:rPr lang="ru-RU" sz="2900" dirty="0">
                <a:latin typeface="PT Astra Serif"/>
                <a:ea typeface="PT Astra Serif"/>
              </a:rPr>
              <a:t>- выплачиваемые из бюджета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Дефицит бюджета </a:t>
            </a:r>
            <a:r>
              <a:rPr lang="ru-RU" sz="2900" dirty="0">
                <a:latin typeface="PT Astra Serif"/>
                <a:ea typeface="PT Astra Serif"/>
              </a:rPr>
              <a:t>- превышение расходов бюджета над его доходами;</a:t>
            </a:r>
            <a:endParaRPr/>
          </a:p>
          <a:p>
            <a:pPr algn="just">
              <a:defRPr/>
            </a:pPr>
            <a:r>
              <a:rPr lang="ru-RU" sz="2900" dirty="0" err="1">
                <a:solidFill>
                  <a:srgbClr val="FF0000"/>
                </a:solidFill>
                <a:latin typeface="PT Astra Serif"/>
                <a:ea typeface="PT Astra Serif"/>
              </a:rPr>
              <a:t>Профицит</a:t>
            </a: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 бюджета </a:t>
            </a:r>
            <a:r>
              <a:rPr lang="ru-RU" sz="2900" dirty="0">
                <a:latin typeface="PT Astra Serif"/>
                <a:ea typeface="PT Astra Serif"/>
              </a:rPr>
              <a:t>- превышение доходов бюджета над его расходами;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Дотации</a:t>
            </a:r>
            <a:r>
              <a:rPr lang="ru-RU" sz="2900" dirty="0">
                <a:latin typeface="PT Astra Serif"/>
                <a:ea typeface="PT Astra Serif"/>
              </a:rPr>
              <a:t> - межбюджетные трансферты, предоставляемые на безвозмездной и безвозвратной основе без установления направлений их использования;</a:t>
            </a:r>
            <a:endParaRPr/>
          </a:p>
          <a:p>
            <a:pPr algn="just">
              <a:defRPr/>
            </a:pPr>
            <a:r>
              <a:rPr lang="ru-RU" sz="2900" dirty="0">
                <a:solidFill>
                  <a:srgbClr val="FF0000"/>
                </a:solidFill>
                <a:latin typeface="PT Astra Serif"/>
                <a:ea typeface="PT Astra Serif"/>
              </a:rPr>
              <a:t>Межбюджетные трансферты </a:t>
            </a:r>
            <a:r>
              <a:rPr lang="ru-RU" sz="2900" dirty="0">
                <a:latin typeface="PT Astra Serif"/>
                <a:ea typeface="PT Astra Serif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  <a:endParaRPr/>
          </a:p>
          <a:p>
            <a:pPr algn="just">
              <a:defRPr/>
            </a:pPr>
            <a:endParaRPr lang="ru-RU" dirty="0">
              <a:latin typeface="PT Astra Serif"/>
              <a:ea typeface="PT Astra Serif"/>
            </a:endParaRPr>
          </a:p>
          <a:p>
            <a:pPr>
              <a:buNone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14282" y="214290"/>
            <a:ext cx="8640960" cy="93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ea typeface="PT Astra Serif"/>
              </a:rPr>
              <a:t>ОСНОВНЫЕ ПАРАМЕТРЫ БЮДЖЕТА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/>
            </a:r>
            <a:b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</a:b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НОВОЗАХАРКИНСКОГО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МУНИЦИПАЛЬНОГО ОБРАЗОВАНИЯ </a:t>
            </a:r>
            <a:b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</a:b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НА 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  <a:cs typeface="Times New Roman"/>
              </a:rPr>
              <a:t>2025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ГОД  И НА ПЛАНОВЫЙ ПЕРИОД 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  <a:cs typeface="Times New Roman"/>
              </a:rPr>
              <a:t>2026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  <a:cs typeface="Arial"/>
              </a:rPr>
              <a:t>И 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  <a:cs typeface="Times New Roman"/>
              </a:rPr>
              <a:t>2027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ГОДОВ</a:t>
            </a:r>
            <a:b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</a:br>
            <a:r>
              <a:rPr lang="ru-RU" sz="2000" b="1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PT Astra Serif"/>
                <a:ea typeface="PT Astra Serif"/>
              </a:rPr>
              <a:t>(тыс. руб.) 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239" y="1191538"/>
          <a:ext cx="8856985" cy="5405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170"/>
                <a:gridCol w="1166403"/>
                <a:gridCol w="1098156"/>
                <a:gridCol w="1307550"/>
                <a:gridCol w="1208474"/>
                <a:gridCol w="1197232"/>
              </a:tblGrid>
              <a:tr h="617402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>
                          <a:latin typeface="PT Astra Serif"/>
                          <a:ea typeface="PT Astra Serif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 Отчет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2023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2024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2025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2026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2027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447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PT Astra Serif"/>
                          <a:ea typeface="PT Astra Serif"/>
                          <a:cs typeface="Times New Roman"/>
                        </a:rPr>
                        <a:t>Доходы, всего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28869,9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20804,0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19223,6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11783,7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12178,9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</a:tr>
              <a:tr h="391026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из них: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2000" dirty="0">
                        <a:solidFill>
                          <a:srgbClr val="FF0000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 dirty="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</a:tr>
              <a:tr h="71734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i="1">
                          <a:latin typeface="PT Astra Serif"/>
                          <a:ea typeface="PT Astra Serif"/>
                          <a:cs typeface="Times New Roman"/>
                        </a:rPr>
                        <a:t>налоговые и неналоговые доходы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14578,5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10916,9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10781,1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11169,9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11541,7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</a:tr>
              <a:tr h="46962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i="1">
                          <a:latin typeface="PT Astra Serif"/>
                          <a:ea typeface="PT Astra Serif"/>
                          <a:cs typeface="Times New Roman"/>
                        </a:rPr>
                        <a:t>безвозмездные поступления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14291,4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9887,1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8442,5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613,8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637,2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</a:tr>
              <a:tr h="415596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>
                          <a:latin typeface="PT Astra Serif"/>
                          <a:ea typeface="PT Astra Serif"/>
                          <a:cs typeface="Times New Roman"/>
                        </a:rPr>
                        <a:t>Расходы ,всего</a:t>
                      </a:r>
                      <a:endParaRPr lang="ru-RU" sz="18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18945,6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24642,4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19223,6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11783,7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12178,9</a:t>
                      </a:r>
                      <a:endParaRPr lang="ru-RU" sz="20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anchor="ctr"/>
                </a:tc>
              </a:tr>
              <a:tr h="66175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Дефицит (-), </a:t>
                      </a:r>
                      <a:endParaRPr/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профицит (+)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9924,3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-3838,4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</a:rPr>
                        <a:t>-</a:t>
                      </a:r>
                    </a:p>
                  </a:txBody>
                  <a:tcPr/>
                </a:tc>
              </a:tr>
              <a:tr h="70968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Источники финансирования дефицита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-9924,3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3838,4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84369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i="1">
                          <a:latin typeface="PT Astra Serif"/>
                          <a:ea typeface="PT Astra Serif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lang="ru-RU" sz="11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35,2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0" advClick="1" advTm="10469"/>
    </mc:Choice>
    <mc:Fallback>
      <p:transition advTm="1046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85720" y="285728"/>
          <a:ext cx="8215370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500034" y="428604"/>
          <a:ext cx="3929090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857752" y="428604"/>
          <a:ext cx="3929090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424464"/>
            <a:ext cx="8229600" cy="43204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700" b="1">
                <a:solidFill>
                  <a:schemeClr val="accent6">
                    <a:lumMod val="50000"/>
                  </a:schemeClr>
                </a:solidFill>
                <a:latin typeface="PT Astra Serif"/>
                <a:ea typeface="PT Astra Serif"/>
              </a:rPr>
              <a:t>Налоговые доходы (тыс. руб.)</a:t>
            </a:r>
            <a:r>
              <a:rPr lang="ru-RU">
                <a:latin typeface="PT Astra Serif"/>
                <a:ea typeface="PT Astra Serif"/>
              </a:rPr>
              <a:t/>
            </a:r>
            <a:br>
              <a:rPr lang="ru-RU">
                <a:latin typeface="PT Astra Serif"/>
                <a:ea typeface="PT Astra Serif"/>
              </a:rPr>
            </a:br>
            <a:endParaRPr lang="ru-RU"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764705"/>
          <a:ext cx="8535322" cy="56101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34529"/>
                <a:gridCol w="1214446"/>
                <a:gridCol w="1214446"/>
                <a:gridCol w="1158725"/>
                <a:gridCol w="1206588"/>
                <a:gridCol w="1206588"/>
              </a:tblGrid>
              <a:tr h="882104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</a:rPr>
                        <a:t>Наименование источника доходов</a:t>
                      </a:r>
                      <a:endParaRPr lang="ru-RU" sz="11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 Отчет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2023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2024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2025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2026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2027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8095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>
                          <a:latin typeface="PT Astra Serif"/>
                          <a:ea typeface="PT Astra Serif"/>
                        </a:rPr>
                        <a:t>Налоговые доходы, </a:t>
                      </a:r>
                      <a:endParaRPr lang="ru-RU" sz="1100" b="1" dirty="0">
                        <a:latin typeface="PT Astra Serif"/>
                        <a:ea typeface="PT Astra Serif"/>
                      </a:endParaRPr>
                    </a:p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>
                          <a:latin typeface="PT Astra Serif"/>
                          <a:ea typeface="PT Astra Serif"/>
                        </a:rPr>
                        <a:t>из них:</a:t>
                      </a:r>
                      <a:endParaRPr lang="ru-RU" sz="1100" b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14544,9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10788,3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10747,5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11136,3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latin typeface="PT Astra Serif"/>
                          <a:ea typeface="PT Astra Serif"/>
                          <a:cs typeface="Arial Unicode MS"/>
                        </a:rPr>
                        <a:t>11508,1</a:t>
                      </a:r>
                      <a:endParaRPr lang="ru-RU" sz="1800" b="1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721220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Налог на доходы физических лиц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5191,4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2139,5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1441,7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1552,7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1658,3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506320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Акцизы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4089,1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3756,4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3590,4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3777,5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3949,7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994448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Единый сельскохозяйственный налог 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710,5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811,4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768,4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799,1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831,1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689567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+mn-cs"/>
                        </a:rPr>
                        <a:t>Налог на имущество физических лиц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444,4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424,0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667,0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674,0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681,0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476241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4108,3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3655,0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4278,0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4331,0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4386,0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422170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Госпошлина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latin typeface="PT Astra Serif"/>
                          <a:ea typeface="PT Astra Serif"/>
                          <a:cs typeface="Arial Unicode MS"/>
                        </a:rPr>
                        <a:t>1,2</a:t>
                      </a:r>
                      <a:endParaRPr lang="ru-RU" sz="1800" b="0" dirty="0"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latin typeface="PT Astra Serif"/>
                          <a:ea typeface="PT Astra Serif"/>
                          <a:cs typeface="Arial Unicode MS"/>
                        </a:rPr>
                        <a:t>2,0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PT Astra Serif"/>
                          <a:ea typeface="PT Astra Serif"/>
                          <a:cs typeface="Arial Unicode MS"/>
                        </a:rPr>
                        <a:t>2,0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PT Astra Serif"/>
                          <a:ea typeface="PT Astra Serif"/>
                          <a:cs typeface="Arial Unicode MS"/>
                        </a:rPr>
                        <a:t>2,0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latin typeface="PT Astra Serif"/>
                          <a:ea typeface="PT Astra Serif"/>
                          <a:cs typeface="Arial Unicode MS"/>
                        </a:rPr>
                        <a:t>2,0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71472" y="357166"/>
            <a:ext cx="8229600" cy="53832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 algn="ctr">
              <a:defRPr/>
            </a:pPr>
            <a:r>
              <a:rPr lang="ru-RU" sz="2700" b="1" dirty="0">
                <a:solidFill>
                  <a:srgbClr val="C00000"/>
                </a:solidFill>
                <a:latin typeface="PT Astra Serif"/>
                <a:ea typeface="PT Astra Serif"/>
              </a:rPr>
              <a:t/>
            </a:r>
            <a:br>
              <a:rPr lang="ru-RU" sz="2700" b="1" dirty="0">
                <a:solidFill>
                  <a:srgbClr val="C00000"/>
                </a:solidFill>
                <a:latin typeface="PT Astra Serif"/>
                <a:ea typeface="PT Astra Serif"/>
              </a:rPr>
            </a:br>
            <a:r>
              <a:rPr lang="ru-RU" sz="2700" b="1" dirty="0">
                <a:solidFill>
                  <a:srgbClr val="C00000"/>
                </a:solidFill>
                <a:latin typeface="PT Astra Serif"/>
                <a:ea typeface="PT Astra Serif"/>
              </a:rPr>
              <a:t>Неналоговые доходы (тыс. руб.)</a:t>
            </a:r>
            <a:r>
              <a:rPr lang="ru-RU" dirty="0">
                <a:latin typeface="PT Astra Serif"/>
                <a:ea typeface="PT Astra Serif"/>
              </a:rPr>
              <a:t/>
            </a:r>
            <a:br>
              <a:rPr lang="ru-RU" dirty="0">
                <a:latin typeface="PT Astra Serif"/>
                <a:ea typeface="PT Astra Serif"/>
              </a:rPr>
            </a:br>
            <a:endParaRPr lang="ru-RU" dirty="0"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3833" y="1040125"/>
          <a:ext cx="8715438" cy="500004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73543"/>
                <a:gridCol w="1095490"/>
                <a:gridCol w="1169821"/>
                <a:gridCol w="1225528"/>
                <a:gridCol w="1225528"/>
                <a:gridCol w="1225528"/>
              </a:tblGrid>
              <a:tr h="528889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</a:rPr>
                        <a:t>Наименование источника доходов</a:t>
                      </a:r>
                      <a:endParaRPr lang="ru-RU" sz="11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 Отчет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2023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</a:t>
                      </a: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2024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2025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2026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 dirty="0" smtClean="0">
                          <a:latin typeface="PT Astra Serif"/>
                          <a:ea typeface="PT Astra Serif"/>
                          <a:cs typeface="Times New Roman"/>
                        </a:rPr>
                        <a:t>2027 </a:t>
                      </a:r>
                      <a:r>
                        <a:rPr lang="ru-RU" sz="1400" b="1" dirty="0">
                          <a:latin typeface="PT Astra Serif"/>
                          <a:ea typeface="PT Astra Serif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818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dirty="0">
                          <a:latin typeface="PT Astra Serif"/>
                          <a:ea typeface="PT Astra Serif"/>
                        </a:rPr>
                        <a:t>Неналоговые доходы, </a:t>
                      </a:r>
                      <a:endParaRPr lang="ru-RU" sz="1100" b="1" dirty="0">
                        <a:latin typeface="PT Astra Serif"/>
                        <a:ea typeface="PT Astra Serif"/>
                      </a:endParaRP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dirty="0">
                          <a:latin typeface="PT Astra Serif"/>
                          <a:ea typeface="PT Astra Serif"/>
                        </a:rPr>
                        <a:t>из них:</a:t>
                      </a:r>
                      <a:endParaRPr lang="ru-RU" sz="1100" b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33,6</a:t>
                      </a:r>
                      <a:endParaRPr lang="ru-RU" sz="18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128,6</a:t>
                      </a:r>
                      <a:endParaRPr lang="ru-RU" sz="18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33,6</a:t>
                      </a:r>
                      <a:endParaRPr lang="ru-RU" sz="18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33,6</a:t>
                      </a:r>
                      <a:endParaRPr lang="ru-RU" sz="18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33,6</a:t>
                      </a:r>
                      <a:endParaRPr lang="ru-RU" sz="1800" b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98142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</a:rPr>
                        <a:t>Доходы, получаемые в виде арендной платы за земли</a:t>
                      </a:r>
                      <a:endParaRPr lang="ru-RU" sz="11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7,3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65818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</a:rPr>
                        <a:t>Доходы от сдачи в аренду имущества </a:t>
                      </a:r>
                      <a:endParaRPr lang="ru-RU" sz="20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26,3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26,3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26,3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26,3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26,3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658184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Доходы от компенсации затрат государства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658184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Доходы от реализации имущества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398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Штрафы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398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Инициативные платежи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95,0</a:t>
                      </a:r>
                      <a:endParaRPr lang="ru-RU" sz="1800" b="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142844" y="0"/>
            <a:ext cx="8572560" cy="685800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82500" lnSpcReduction="20000"/>
          </a:bodyPr>
          <a:lstStyle/>
          <a:p>
            <a:pPr marL="174625" indent="371475">
              <a:buNone/>
              <a:defRPr/>
            </a:pPr>
            <a:endParaRPr lang="ru-RU" sz="1200" dirty="0">
              <a:latin typeface="Times New Roman"/>
              <a:ea typeface="PT Astra Serif"/>
              <a:cs typeface="Times New Roman"/>
            </a:endParaRPr>
          </a:p>
          <a:p>
            <a:pPr marL="174625" indent="358775">
              <a:buNone/>
              <a:defRPr/>
            </a:pPr>
            <a:endParaRPr lang="ru-RU" sz="1000" dirty="0">
              <a:latin typeface="PT Astra Serif"/>
              <a:ea typeface="PT Astra Serif"/>
            </a:endParaRPr>
          </a:p>
          <a:p>
            <a:pPr marL="273050" indent="174625" algn="just">
              <a:buNone/>
              <a:defRPr/>
            </a:pPr>
            <a:endParaRPr sz="1000">
              <a:latin typeface="PT Astra Serif"/>
              <a:ea typeface="PT Astra Serif"/>
            </a:endParaRPr>
          </a:p>
          <a:p>
            <a:pPr indent="-450000"/>
            <a:r>
              <a:rPr lang="ru-RU" sz="1100" dirty="0" smtClean="0"/>
              <a:t>Доходная часть бюджета </a:t>
            </a:r>
            <a:r>
              <a:rPr lang="ru-RU" sz="1100" dirty="0" err="1" smtClean="0"/>
              <a:t>Новозахаркинского</a:t>
            </a:r>
            <a:r>
              <a:rPr lang="ru-RU" sz="1100" dirty="0" smtClean="0"/>
              <a:t> муниципального образования на 2025 год сформирована исходя из прогноза основных показателей социально-экономического развития района, отчетных данных налоговой инспекции за 2023 год и прогнозных данных, представленных администраторами доходов.</a:t>
            </a:r>
          </a:p>
          <a:p>
            <a:pPr indent="-450000"/>
            <a:r>
              <a:rPr lang="ru-RU" sz="1100" dirty="0" smtClean="0"/>
              <a:t>Поступление собственных доходов бюджета на 2025 год определено в объеме 10781,1 тыс. рублей. На плановый период 2026 и 2027 годов запланированы поступления в сумме 11169,9 тыс. рублей и 11541,7 тыс. рублей соответственно. Налоговые доходы в 2025 году составляют 10747,5 тыс. руб. (99,7%), в 2026 году 11136,3  тыс. руб. (99,7%) и в 2027 году 11508,1 тыс. руб. (99,7%). Неналоговые доходы на 2025-2027 годы  учтены в сумме по 33,6 тыс. руб. (0,3%).</a:t>
            </a:r>
          </a:p>
          <a:p>
            <a:pPr indent="-450000"/>
            <a:r>
              <a:rPr lang="ru-RU" sz="1100" dirty="0" smtClean="0"/>
              <a:t>Налог на доходы физических лиц в проекте бюджета 2025 года занимает 13,4% налоговых и неналоговых доходов  или 1441,7  тыс. руб., что составляет 10% от общей суммы налога, из которых 2%  по Бюджетному Кодексу РФ, 1% по Закону Саратовской области «О передаче в бюджеты сельских поселений Саратовской области налоговых доходов от налога на доходы физических лиц и от единого  сельскохозяйственного налога, подлежащих зачислению в бюджет муниципального района, по единым нормативам отчислений» и 7% на основании решения Петровского районного Собрания «Об установлении единых нормативов отчислений в бюджеты сельских поселений Петровского муниципального района Саратовской области от налога на доходы физических лиц». На 2026 и 2027 годы налог планируется соответственно 1552,7 тыс. руб. и 1658,3 тыс. руб.</a:t>
            </a:r>
          </a:p>
          <a:p>
            <a:pPr indent="-450000"/>
            <a:r>
              <a:rPr lang="ru-RU" sz="1100" dirty="0" smtClean="0"/>
              <a:t>Доходы от уплаты акцизов на нефтепродукты рассчитаны в соответствии с законом Саратовской области «О дифференцированных нормативах отчислений в бюджеты муниципальных образований Саратовской области от акцизов на автомобильный прямогонный бензин, дизтопливо, моторные масла для дизельных и (или) карбюраторных (</a:t>
            </a:r>
            <a:r>
              <a:rPr lang="ru-RU" sz="1100" dirty="0" err="1" smtClean="0"/>
              <a:t>инжекторных</a:t>
            </a:r>
            <a:r>
              <a:rPr lang="ru-RU" sz="1100" dirty="0" smtClean="0"/>
              <a:t>) двигателей, производимые на территории Российской Федерации». В составе  доходов бюджета 2025 года акцизы занимают 33,3% или 3590,4 тыс. руб. На  2026 год планируются в сумме 3777,5 тыс. руб. и  на 2027 год – 3949,7 тыс. руб. </a:t>
            </a:r>
          </a:p>
          <a:p>
            <a:pPr indent="-450000"/>
            <a:r>
              <a:rPr lang="ru-RU" sz="1100" dirty="0" smtClean="0"/>
              <a:t>Единый сельскохозяйственный налог составляет 7,1% собственных доходов бюджета 2025 года и планируется в сумме 768,4 тыс. руб., который зачисляется в бюджет муниципального образования в размере 40% общего начисления по данному виду налога, в том числе в соответствии с Бюджетным Кодексом РФ в размере 30% и на основании Закона Саратовской области «О передаче в бюджеты сельских поселений Саратовской области налоговых доходов от налога на доходы физических лиц и от единого  сельскохозяйственного налога, подлежащих зачислению в бюджет муниципального района, по единым нормативам отчислений» в размере 10%. На плановый период 2026 и 2027 годов запланированы поступления в сумме 799,1 тыс. рублей и 831,1 тыс. рублей соответственно.</a:t>
            </a:r>
          </a:p>
          <a:p>
            <a:pPr indent="-450000"/>
            <a:r>
              <a:rPr lang="ru-RU" sz="1100" dirty="0" smtClean="0"/>
              <a:t> Местные налоги – земельный налог и налог на имущество физических лиц занимают по совокупности 45,9 %  налоговых и неналоговых доходов бюджета 2025 года. В проекте учтено 4278,0 тыс. руб. земельного налога (2026 год – 4331,0 тыс. руб., 2027 год – 4386,0 тыс. рублей) и 667,0 тыс. руб. налога на имущество физических лиц. (2026 год – 674,0 тыс. руб., 2027 год – 681,0 тыс. рублей). В бюджете предусматривается 100% зачисление данных налогов. </a:t>
            </a:r>
          </a:p>
          <a:p>
            <a:pPr indent="-450000"/>
            <a:r>
              <a:rPr lang="ru-RU" sz="1100" dirty="0" smtClean="0"/>
              <a:t>Государственная пошлина прогнозируется в проекте бюджета 2025 года   в</a:t>
            </a:r>
          </a:p>
          <a:p>
            <a:pPr indent="-450000"/>
            <a:r>
              <a:rPr lang="ru-RU" sz="1100" dirty="0" smtClean="0"/>
              <a:t>сумме 2,0 тыс. руб. (2026 и 2027 годы по 2,0 тыс. рублей).</a:t>
            </a:r>
          </a:p>
          <a:p>
            <a:pPr indent="-450000"/>
            <a:r>
              <a:rPr lang="ru-RU" sz="1100" dirty="0" smtClean="0"/>
              <a:t>В неналоговых доходах бюджета 2025 года запланировано поступление доходов, получаемых в виде арендной платы за земельные участки в сумме 7,3 тыс. руб. (по нормативу 100%) (2026 и 2027 годы аналогично по 7,3 тыс. руб.),  доходов от сдачи в аренду имущества в сумме 26,3 тыс. руб. (по нормативу 100%) (на 2025 и 2026 годы  аналогично по 26,3 тыс. руб.). </a:t>
            </a:r>
          </a:p>
          <a:p>
            <a:pPr indent="-450000"/>
            <a:r>
              <a:rPr lang="ru-RU" sz="1100" dirty="0" smtClean="0"/>
              <a:t>Безвозмездные поступления от других бюджетов бюджетной системы Российской Федерации на 2025 год определены в сумме 8442,5 тыс. рублей, на плановый период 2026 и 2027 годов запланированы в сумме 613,8 тыс. рублей и 637,2 тыс. рублей соответственно. </a:t>
            </a:r>
          </a:p>
          <a:p>
            <a:pPr indent="-450000"/>
            <a:r>
              <a:rPr lang="ru-RU" sz="1100" dirty="0" smtClean="0"/>
              <a:t>Безвозмездные поступления определены в виде:</a:t>
            </a:r>
          </a:p>
          <a:p>
            <a:pPr indent="-450000"/>
            <a:r>
              <a:rPr lang="ru-RU" sz="1100" dirty="0" smtClean="0"/>
              <a:t>- дотации бюджетам сельских поселений на выравнивание бюджетной обеспеченности за счет субвенции из областного бюджета на 2025 год – 184,8 тыс. рублей, на 2026 год – 181,4 тыс. рублей, на 2027 год – 189,2 тыс. рублей;</a:t>
            </a:r>
          </a:p>
          <a:p>
            <a:pPr indent="-450000"/>
            <a:r>
              <a:rPr lang="ru-RU" sz="1100" dirty="0" smtClean="0"/>
              <a:t>- субсидии бюджетам сельских поселений области на осуществление дорожной деятельности в отношении автомобильных дорог общего пользования местного значения в границах населенных пунктов сельских поселений на 2025 год в сумме 7863,0 тыс. рублей;</a:t>
            </a:r>
          </a:p>
          <a:p>
            <a:pPr indent="-450000"/>
            <a:r>
              <a:rPr lang="ru-RU" sz="1100" dirty="0" smtClean="0"/>
              <a:t>- субвенции бюджетам сельских поселений на осуществление первичного воинского учета органами местного самоуправления поселений, муниципальных и городских округов на 2025 год в сумме 394,7 тыс. рублей, на 2026 год в сумме 432,4 тыс. рублей и 2027 год в сумме 448,0 тыс. рублей.</a:t>
            </a:r>
          </a:p>
          <a:p>
            <a:pPr indent="-450000"/>
            <a:r>
              <a:rPr lang="ru-RU" sz="1100" dirty="0" smtClean="0"/>
              <a:t>С учетом безвозмездных поступлений общий объем доходов бюджета муниципального образования составляет: </a:t>
            </a:r>
          </a:p>
          <a:p>
            <a:pPr indent="-450000"/>
            <a:r>
              <a:rPr lang="ru-RU" sz="1100" dirty="0" smtClean="0"/>
              <a:t>на 2025 год – 19223,6 тыс. рублей; </a:t>
            </a:r>
          </a:p>
          <a:p>
            <a:pPr indent="-450000"/>
            <a:r>
              <a:rPr lang="ru-RU" sz="1100" dirty="0" smtClean="0"/>
              <a:t>на 2026 год – 11783,7 тыс. рублей; </a:t>
            </a:r>
          </a:p>
          <a:p>
            <a:pPr indent="-450000"/>
            <a:r>
              <a:rPr lang="ru-RU" sz="1100" dirty="0" smtClean="0"/>
              <a:t>на 2027 год – 12178,9 тыс. рублей.</a:t>
            </a:r>
            <a:endParaRPr lang="ru-RU" sz="1100" dirty="0"/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25996" y="374523"/>
            <a:ext cx="8640960" cy="115212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РАСХОДЫ  БЮДЖЕТА </a:t>
            </a:r>
            <a:b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НОВОЗАХАРКИНСКОГО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МУНИЦИПАЛЬНОГО ОБРАЗОВАНИЯ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                                                  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ПО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РАЗДЕЛАМ          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                            (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тыс. руб.) </a:t>
            </a:r>
            <a:r>
              <a:rPr lang="ru-RU" dirty="0">
                <a:latin typeface="PT Astra Serif"/>
                <a:ea typeface="PT Astra Serif"/>
              </a:rPr>
              <a:t/>
            </a:r>
            <a:br>
              <a:rPr lang="ru-RU" dirty="0">
                <a:latin typeface="PT Astra Serif"/>
                <a:ea typeface="PT Astra Serif"/>
              </a:rPr>
            </a:br>
            <a:endParaRPr lang="ru-RU" dirty="0"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214422"/>
          <a:ext cx="8715437" cy="55007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52328"/>
                <a:gridCol w="1080120"/>
                <a:gridCol w="1080120"/>
                <a:gridCol w="1152128"/>
                <a:gridCol w="1152128"/>
                <a:gridCol w="1298613"/>
              </a:tblGrid>
              <a:tr h="667726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</a:rPr>
                        <a:t>Показатели</a:t>
                      </a:r>
                      <a:endParaRPr lang="ru-RU" sz="16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Отчет                         </a:t>
                      </a: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2023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    </a:t>
                      </a: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2024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 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План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2025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План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2026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План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 smtClean="0">
                          <a:latin typeface="PT Astra Serif"/>
                          <a:ea typeface="PT Astra Serif"/>
                          <a:cs typeface="Times New Roman"/>
                        </a:rPr>
                        <a:t>2027 </a:t>
                      </a:r>
                      <a:r>
                        <a:rPr lang="ru-RU" sz="1600" dirty="0">
                          <a:latin typeface="PT Astra Serif"/>
                          <a:ea typeface="PT Astra Serif"/>
                          <a:cs typeface="Times New Roman"/>
                        </a:rPr>
                        <a:t>года</a:t>
                      </a:r>
                    </a:p>
                  </a:txBody>
                  <a:tcPr marL="68580" marR="68580" marT="0" marB="0"/>
                </a:tc>
              </a:tr>
              <a:tr h="69179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Общегосударственные вопросы</a:t>
                      </a:r>
                      <a:endParaRPr lang="ru-RU" sz="18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5271,8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5996,0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5751,8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6490,9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6729,7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369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Национальная оборона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288,1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347,5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394,7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432,4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448,0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5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109,0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161,7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128,9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182,0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182,0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5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Национальная экономика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12807,5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13327,8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smtClean="0">
                          <a:latin typeface="PT Astra Serif"/>
                          <a:ea typeface="PT Astra Serif"/>
                          <a:cs typeface="Times New Roman"/>
                        </a:rPr>
                        <a:t>11453,4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3777,5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3949,7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852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dirty="0">
                          <a:latin typeface="PT Astra Serif"/>
                          <a:ea typeface="PT Astra Serif"/>
                        </a:rPr>
                        <a:t>Жилищно-коммунальное хозяйство</a:t>
                      </a:r>
                      <a:endParaRPr lang="ru-RU" sz="1800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364,4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4684,6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0,0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511,1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164,7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5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Культура, кинематография</a:t>
                      </a:r>
                      <a:endParaRPr lang="ru-RU" sz="1800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1400,0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0,0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0,0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5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Социальная политика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104,8</a:t>
                      </a:r>
                      <a:endParaRPr lang="ru-RU" sz="200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124,8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94,8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94,8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 dirty="0" smtClean="0">
                          <a:latin typeface="PT Astra Serif"/>
                          <a:ea typeface="PT Astra Serif"/>
                          <a:cs typeface="Times New Roman"/>
                        </a:rPr>
                        <a:t>94,8</a:t>
                      </a:r>
                      <a:endParaRPr lang="ru-RU" sz="2000" i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5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PT Astra Serif"/>
                          <a:ea typeface="PT Astra Serif"/>
                        </a:rPr>
                        <a:t>ИТОГО</a:t>
                      </a:r>
                      <a:endParaRPr lang="ru-RU" sz="1800" b="1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18945,6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24642,4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19223,6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11488,7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11568,9</a:t>
                      </a:r>
                      <a:endParaRPr lang="ru-RU" sz="2000" b="1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5048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1" dirty="0">
                          <a:latin typeface="PT Astra Serif"/>
                          <a:ea typeface="PT Astra Serif"/>
                          <a:cs typeface="Times New Roman"/>
                        </a:rPr>
                        <a:t>Условно утверждаемые расходы</a:t>
                      </a:r>
                      <a:endParaRPr lang="ru-RU" sz="1800" b="1" dirty="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 dirty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295,0</a:t>
                      </a:r>
                      <a:endParaRPr lang="ru-RU" sz="2000" b="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 dirty="0" smtClean="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610,0</a:t>
                      </a:r>
                      <a:endParaRPr lang="ru-RU" sz="2000" b="0" i="1" dirty="0">
                        <a:solidFill>
                          <a:schemeClr val="dk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536</TotalTime>
  <Words>1705</Words>
  <Application>Р7-Офис/7.3.0.0</Application>
  <DocSecurity>0</DocSecurity>
  <PresentationFormat>Экран (4:3)</PresentationFormat>
  <Paragraphs>333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БЮДЖЕТ ДЛЯ ГРАЖДАН</vt:lpstr>
      <vt:lpstr>ОСНОВНЫЕ ПОНЯТИЯ</vt:lpstr>
      <vt:lpstr>ОСНОВНЫЕ ПАРАМЕТРЫ БЮДЖЕТА  НОВОЗАХАРКИНСКОГО МУНИЦИПАЛЬНОГО ОБРАЗОВАНИЯ  НА 2025 ГОД  И НА ПЛАНОВЫЙ ПЕРИОД 2026 И 2027 ГОДОВ (тыс. руб.) </vt:lpstr>
      <vt:lpstr>Слайд 4</vt:lpstr>
      <vt:lpstr>Слайд 5</vt:lpstr>
      <vt:lpstr>Налоговые доходы (тыс. руб.) </vt:lpstr>
      <vt:lpstr> Неналоговые доходы (тыс. руб.) </vt:lpstr>
      <vt:lpstr>Слайд 8</vt:lpstr>
      <vt:lpstr>РАСХОДЫ  БЮДЖЕТА  НОВОЗАХАРКИНСКОГО МУНИЦИПАЛЬНОГО ОБРАЗОВАНИЯ                                                        ПО РАЗДЕЛАМ                                        (тыс. руб.)  </vt:lpstr>
      <vt:lpstr>Слайд 10</vt:lpstr>
      <vt:lpstr>МЕЮБЮДЖЕТНЫЕ ТРАНСФЕРТЫ НА ВЫПОЛНЕНИЕ ПЕРЕДАННЫХ ПОЛНОМОЧИЙ В БЮДЖЕТ ПЕТРОВСКОГО МУНИЦИПАЛЬНОГО РАЙОНА В 2025 ГОДУ И НА ПЛАНОВЫЙ ПЕРИОД 2026 И 2027 ГОДЫ</vt:lpstr>
      <vt:lpstr>КОНТАКТНАЯ ИНФОРМАЦИЯ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Бюджет</dc:creator>
  <cp:lastModifiedBy>ClientFO</cp:lastModifiedBy>
  <cp:revision>595</cp:revision>
  <dcterms:created xsi:type="dcterms:W3CDTF">2016-03-02T07:51:07Z</dcterms:created>
  <dcterms:modified xsi:type="dcterms:W3CDTF">2024-12-23T10:03:10Z</dcterms:modified>
  <dc:identifier/>
  <dc:language/>
  <cp:version/>
</cp:coreProperties>
</file>