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2" r:id="rId11"/>
    <p:sldId id="269" r:id="rId12"/>
    <p:sldId id="270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DB2"/>
    <a:srgbClr val="DFD9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10"/>
      <c:perspective val="30"/>
    </c:view3D>
    <c:plotArea>
      <c:layout>
        <c:manualLayout>
          <c:layoutTarget val="inner"/>
          <c:xMode val="edge"/>
          <c:yMode val="edge"/>
          <c:x val="8.9259514435695533E-2"/>
          <c:y val="0"/>
          <c:w val="0.82129519234039861"/>
          <c:h val="0.906306820832981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2"/>
          <c:dPt>
            <c:idx val="0"/>
            <c:explosion val="6"/>
            <c:spPr>
              <a:solidFill>
                <a:srgbClr val="FFCCCC"/>
              </a:solidFill>
            </c:spPr>
          </c:dPt>
          <c:dPt>
            <c:idx val="1"/>
            <c:explosion val="9"/>
          </c:dPt>
          <c:dPt>
            <c:idx val="2"/>
            <c:explosion val="15"/>
          </c:dPt>
          <c:dPt>
            <c:idx val="3"/>
            <c:explosion val="14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explosion val="0"/>
            <c:spPr>
              <a:solidFill>
                <a:srgbClr val="3399FF"/>
              </a:solidFill>
            </c:spPr>
          </c:dPt>
          <c:dPt>
            <c:idx val="6"/>
            <c:explosion val="7"/>
          </c:dPt>
          <c:dPt>
            <c:idx val="7"/>
            <c:explosion val="5"/>
          </c:dPt>
          <c:dLbls>
            <c:dLbl>
              <c:idx val="0"/>
              <c:layout>
                <c:manualLayout>
                  <c:x val="0.12197036307961506"/>
                  <c:y val="-0.1347704428256837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 на доходы физических лиц </a:t>
                    </a:r>
                    <a:endParaRPr lang="ru-RU" dirty="0" smtClean="0"/>
                  </a:p>
                  <a:p>
                    <a:r>
                      <a:rPr lang="ru-RU" dirty="0" smtClean="0"/>
                      <a:t> 19,8%</a:t>
                    </a:r>
                    <a:endParaRPr lang="ru-RU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800306211723544"/>
                  <c:y val="-1.787532832270850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единый сельскохозяйственный налог </a:t>
                    </a:r>
                    <a:r>
                      <a:rPr lang="ru-RU" dirty="0" smtClean="0"/>
                      <a:t>1,1%</a:t>
                    </a:r>
                    <a:endParaRPr lang="ru-RU" dirty="0"/>
                  </a:p>
                </c:rich>
              </c:tx>
              <c:dLblPos val="bestFit"/>
              <c:showCatName val="1"/>
            </c:dLbl>
            <c:dLbl>
              <c:idx val="2"/>
              <c:layout>
                <c:manualLayout>
                  <c:x val="0.15072309711286097"/>
                  <c:y val="3.61077463488309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</a:t>
                    </a:r>
                    <a:r>
                      <a:rPr lang="ru-RU" dirty="0" smtClean="0"/>
                      <a:t>13,5%</a:t>
                    </a:r>
                    <a:endParaRPr lang="ru-RU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07075678040251E-2"/>
                  <c:y val="0.1002247270752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от использования имущества 0,1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885608048993853E-3"/>
                  <c:y val="-7.125601867546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штрафы </a:t>
                    </a:r>
                    <a:r>
                      <a:rPr lang="ru-RU" b="1" dirty="0" smtClean="0"/>
                      <a:t>0,1%</a:t>
                    </a:r>
                    <a:endParaRPr lang="ru-RU" b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7222222222222252E-2"/>
                  <c:y val="-0.12683988187272796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5833442694663123E-2"/>
                  <c:y val="-7.2201884358747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 17,2%</a:t>
                    </a:r>
                    <a:endParaRPr lang="ru-RU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0.25680434171469224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6644925183925804"/>
                  <c:y val="0.198456137123237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33E-2"/>
                  <c:y val="0.15169397639511575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8964E-2"/>
                  <c:y val="7.2423440105907302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94E-2"/>
                </c:manualLayout>
              </c:layout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  19,8%</c:v>
                </c:pt>
                <c:pt idx="1">
                  <c:v>единый сельскохозяйственный налог 1,1%</c:v>
                </c:pt>
                <c:pt idx="2">
                  <c:v>налоги на имущество 13,5 %</c:v>
                </c:pt>
                <c:pt idx="3">
                  <c:v>доходы от использования имущества 0,1 %</c:v>
                </c:pt>
                <c:pt idx="4">
                  <c:v>штрафы 0,1%</c:v>
                </c:pt>
                <c:pt idx="5">
                  <c:v>безвозмездные поступления 37,6 %</c:v>
                </c:pt>
                <c:pt idx="6">
                  <c:v>акцизы 17,2%</c:v>
                </c:pt>
                <c:pt idx="7">
                  <c:v>доходы от реализации имущества и продажи земли 10,6%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19.8</c:v>
                </c:pt>
                <c:pt idx="1">
                  <c:v>1.1000000000000001</c:v>
                </c:pt>
                <c:pt idx="2">
                  <c:v>13.5</c:v>
                </c:pt>
                <c:pt idx="3">
                  <c:v>0.1</c:v>
                </c:pt>
                <c:pt idx="4">
                  <c:v>0.1</c:v>
                </c:pt>
                <c:pt idx="5">
                  <c:v>37.6</c:v>
                </c:pt>
                <c:pt idx="6">
                  <c:v>17.2</c:v>
                </c:pt>
                <c:pt idx="7">
                  <c:v>10.6</c:v>
                </c:pt>
              </c:numCache>
            </c:numRef>
          </c:val>
        </c:ser>
      </c:pie3DChart>
      <c:spPr>
        <a:noFill/>
      </c:spPr>
    </c:plotArea>
    <c:legend>
      <c:legendPos val="b"/>
      <c:layout>
        <c:manualLayout>
          <c:xMode val="edge"/>
          <c:yMode val="edge"/>
          <c:x val="2.6388888888888889E-2"/>
          <c:y val="0.84348773802535049"/>
          <c:w val="0.95327832458442763"/>
          <c:h val="0.1233246239964282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2.0061606882473094E-2"/>
                  <c:y val="-2.138898136239390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dLbls>
            <c:dLbl>
              <c:idx val="0"/>
              <c:layout>
                <c:manualLayout>
                  <c:x val="1.6975308641975367E-2"/>
                  <c:y val="-1.901242787768346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dLbls>
            <c:dLbl>
              <c:idx val="0"/>
              <c:layout>
                <c:manualLayout>
                  <c:x val="1.2345679012345723E-2"/>
                  <c:y val="-2.37655348471043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-2.37655348471043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61.7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1.42593209082625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2.1604938271604895E-2"/>
                  <c:y val="-2.37655348471045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hape val="box"/>
        <c:axId val="154552576"/>
        <c:axId val="154562560"/>
        <c:axId val="0"/>
      </c:bar3DChart>
      <c:catAx>
        <c:axId val="154552576"/>
        <c:scaling>
          <c:orientation val="minMax"/>
        </c:scaling>
        <c:delete val="1"/>
        <c:axPos val="b"/>
        <c:numFmt formatCode="General" sourceLinked="0"/>
        <c:tickLblPos val="none"/>
        <c:crossAx val="154562560"/>
        <c:crosses val="autoZero"/>
        <c:auto val="1"/>
        <c:lblAlgn val="ctr"/>
        <c:lblOffset val="100"/>
      </c:catAx>
      <c:valAx>
        <c:axId val="154562560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5455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28628365899201"/>
          <c:y val="0.16285211119351067"/>
          <c:w val="0.32340976475162847"/>
          <c:h val="0.74219428493154693"/>
        </c:manualLayout>
      </c:layout>
      <c:txPr>
        <a:bodyPr/>
        <a:lstStyle/>
        <a:p>
          <a:pPr>
            <a:defRPr sz="140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0.31625</cdr:x>
      <cdr:y>0.83544</cdr:y>
    </cdr:from>
    <cdr:to>
      <cdr:x>0.36</cdr:x>
      <cdr:y>0.88934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446449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0.30625</cdr:x>
      <cdr:y>0.78154</cdr:y>
    </cdr:from>
    <cdr:to>
      <cdr:x>0.38499</cdr:x>
      <cdr:y>0.86239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4176464"/>
          <a:ext cx="647999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0.39374</cdr:x>
      <cdr:y>0.53899</cdr:y>
    </cdr:from>
    <cdr:to>
      <cdr:x>0.47249</cdr:x>
      <cdr:y>0.60637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2880320"/>
          <a:ext cx="648081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4B7F6-7446-4D12-B836-913ABEFB73D6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93283-F5E2-4895-91FB-5898D128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35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3283-F5E2-4895-91FB-5898D12858F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8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ело Новозахарки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864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66041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4686"/>
            <a:ext cx="6400800" cy="30226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ПОДГОТОВЛЕН НА ОСНОВАНИИ РЕШЕНИЯ СОВЕТА ДЕПУТАТОВ НОВОЗАХАРКИНСКОГО МУНИЦИПАЛЬНОГО ОБРАЗОВАНИЯ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«ОБ УТВЕРЖДЕНИИ ГОДОВОГО ОТЧЕТА ОБ ИСПОЛНЕНИИ БЮДЖЕТА НОВОЗАХАРКИНСКОГО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2022 ГОД»</a:t>
            </a:r>
            <a:endParaRPr lang="ru-RU" sz="3200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0152916"/>
              </p:ext>
            </p:extLst>
          </p:nvPr>
        </p:nvGraphicFramePr>
        <p:xfrm>
          <a:off x="467544" y="1484784"/>
          <a:ext cx="8229600" cy="41047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Исполнено        2022 год (тыс.руб.)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1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«Развитие информационного партнерства органов местного самоуправления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со средствами массовой информации»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4,5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"Энергосбережение и повышение энергетической эффективности на территории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263,9</a:t>
                      </a:r>
                    </a:p>
                    <a:p>
                      <a:pPr algn="r"/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Муниципальная программа "Ремонт, содержание автомобильных дорог в границах </a:t>
                      </a:r>
                      <a:r>
                        <a:rPr lang="ru-RU" sz="1600" dirty="0" err="1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10 342,8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"Развитие местного самоуправления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344,6</a:t>
                      </a:r>
                      <a:endParaRPr lang="ru-RU" sz="2000" b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10 955,8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ЗА 2022 ГОД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9001723"/>
              </p:ext>
            </p:extLst>
          </p:nvPr>
        </p:nvGraphicFramePr>
        <p:xfrm>
          <a:off x="179512" y="1196752"/>
          <a:ext cx="8784976" cy="423246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117,5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228,7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полномочий по формированию, исполнению и осуществлению контроля </a:t>
                      </a: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бюджета </a:t>
                      </a:r>
                      <a:r>
                        <a:rPr lang="ru-RU" sz="180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 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416,8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Администрация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Новозахаркинского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муниципального образования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412 534 Саратовская область  Петровский район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с.Новозахаркино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, ул.Советская, д. 2.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 55) 51-6-41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            8(845 55) 51-6-42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admzach@rambler.ru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ЧТО ТАКОЕ ИСПОЛНЕНИЕ БЮДЖЕТА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000108"/>
            <a:ext cx="8372476" cy="5500726"/>
          </a:xfrm>
        </p:spPr>
        <p:txBody>
          <a:bodyPr>
            <a:normAutofit fontScale="700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lang="ru-RU" sz="36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– </a:t>
            </a: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это</a:t>
            </a:r>
            <a:r>
              <a:rPr lang="ru-RU" sz="2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процесс сбора и учета доходов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кассового плана , который начинается с момента утверждения решения о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бюджете законодательным (представительным) органом муниципального  образования и продолжается в течение финансового года.</a:t>
            </a:r>
            <a:endParaRPr lang="ru-RU" sz="2800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Основные этапы исполнения бюджета:</a:t>
            </a:r>
            <a:endParaRPr lang="ru-RU" sz="2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i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доходам  </a:t>
            </a:r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полного и своевременного  поступления в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в соответствии с утвержденными бюджетными назначениями);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i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расходам  </a:t>
            </a: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  исполнения принятых муниципальным образованием расходных обязательств).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контроля за исполнением бюджета.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Годовой отчет об исполнении бюджета Новозахаркинского муниципального образования  за 2022 год предоставляется в Совет депутатов Новозахаркинского муниципального  образования. По результатам рассмотрения отчета депутаты принимают решение  о его утверждении либо отклонении.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ПАРАМЕТРЫ БЮДЖЕТА НОВОЗАХАРКИНСКОГО МУНИЦИПАЛЬНОГО ОБРАЗОВАНИЯ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4787365"/>
              </p:ext>
            </p:extLst>
          </p:nvPr>
        </p:nvGraphicFramePr>
        <p:xfrm>
          <a:off x="323529" y="692696"/>
          <a:ext cx="8352927" cy="582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227"/>
                <a:gridCol w="1774551"/>
                <a:gridCol w="1845533"/>
                <a:gridCol w="1680616"/>
              </a:tblGrid>
              <a:tr h="916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2021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2022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2022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6 750,3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17 857,8</a:t>
                      </a:r>
                    </a:p>
                    <a:p>
                      <a:pPr algn="r"/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22 709,0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5 479,6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9 327,9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14 179,1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1 270,7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8 529,9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8 529,9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6 558,5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18 599,6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16 754,8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191,8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-741,8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5 954,2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7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Источники финансирования дефицита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-191,8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741,8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-5 954,2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8,0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ДОХОДЫ  БЮДЖЕТА НОВОЗАХАРКИНСКОГО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ЗА 2022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517632" cy="53405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82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17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8428,6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11724,0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139,1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728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2091,3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4508,6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215,6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4424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3214,0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3899,3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618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241,9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242,0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4902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2880,6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3073,3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106,7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337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Госпошлина, сборы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0,8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0,8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9361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5961601"/>
              </p:ext>
            </p:extLst>
          </p:nvPr>
        </p:nvGraphicFramePr>
        <p:xfrm>
          <a:off x="251520" y="1484784"/>
          <a:ext cx="8229600" cy="48817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899,3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2455,1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273,0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79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Доходы от использования муниципального имущества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79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Доходы от реализации имущества и продажи земли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842,6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2398,4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284,6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79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Штрафы, санкции, возмещение ущерба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23,1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23,1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715436" cy="64550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    Исполнение бюджета Новозахаркинского муниципального образования за 2022 год по доходам с учетом безвозмездных перечислений составило 22709,0 тыс.рублей (127,2% от уточненных бюджетных назначений). Собственные доходы бюджета исполнены на 152,0 %, при плановых назначениях  9327,9 тыс.рублей поступило 14179,1 тыс.рублей.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Налоговые доходы .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Поступление  налога на доходы физических лиц равно  4508,6 тыс. рублей, годовой план выполнен на 215,6 %. Акцизов зачислено 3899,3 тыс. рублей. Годовой план выполнен на 121,3%. Единого сельскохозяйственного налога поступило 242,0 тыс. рублей. План выполнен на 100,0%. В 2022 году  зачислено налога на имущество физических лиц в сумме 198,7 тыс. рублей.  План выполнен  на 100,6%. Исполнение по земельному  налогу составило 2874,6 тыс. рублей. Годовой план выполнен на 107,1%. Госпошлины зачислено 0,8 тыс. рублей. План выполнен на 100%.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Неналоговые доходы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 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Сумма поступивших  в 2022 году доходов составила 2455,1 тыс. рублей, в том числе: арендная плата за земли  - 7,3 тыс. рублей, доходы от сдачи в аренду имущества – 26,3 тыс. рублей, доходы от реализации имущества – 98,0 тыс. рублей, доходы от продажи земли – 2300,4 тыс. рублей и штрафы – 23,1 тыс. рублей. 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По состоянию на 1 января 2023 года имеется недоимка в бюджет муниципального образования в сумме 1282,4 тыс. рублей. По сравнению с данными на 1 января 2022 года  она увеличилась на 78,2 тыс. рублей. В разрезе налогов недоимка составляет: по налогу на доходы физических лиц 20,0 тыс. рублей, по  налогу на имущество физических лиц 192,2 тыс. рублей и  по земельному налогу 1070,2 тыс. рублей.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Безвозмездные поступления от других бюджетов бюджетной системы Российской Федерации за 2022 год составили 8 529,9 тыс. рублей, в том числе: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- дотация на выравнивание бюджетной обеспеченности поселений – 148,3 тыс. рублей;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- субвенции бюджетам сельских поселений на осуществление   первичного воинского учета на территориях, где   отсутствуют военные комиссариаты – 263,6 тыс. рублей;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-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субсидия на осуществление дорожной деятельности в отношении автомобильных дорог общего пользования местного значения за счет средств областного дорожного фонда 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- 8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 118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,0 тыс. рублей.</a:t>
            </a:r>
          </a:p>
          <a:p>
            <a:pPr>
              <a:buFont typeface="Wingdings" pitchFamily="2" charset="2"/>
              <a:buChar char="§"/>
            </a:pP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8558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НОВОЗАХАРКИНСКОГО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ПО РАЗДЕЛАМ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8576331"/>
              </p:ext>
            </p:extLst>
          </p:nvPr>
        </p:nvGraphicFramePr>
        <p:xfrm>
          <a:off x="323528" y="1196752"/>
          <a:ext cx="8640960" cy="52650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/>
                <a:gridCol w="1209969"/>
                <a:gridCol w="1912344"/>
                <a:gridCol w="1558207"/>
              </a:tblGrid>
              <a:tr h="94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Показатели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2022 года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Отчет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2022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Общегосударственные вопросы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5 639,7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4 981,5</a:t>
                      </a:r>
                      <a:endParaRPr kumimoji="0" lang="ru-RU" sz="2000" i="0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88,3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оборона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263,6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263,6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безопасность и правоохранительная</a:t>
                      </a:r>
                      <a:r>
                        <a:rPr lang="ru-RU" sz="20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деятельность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144,1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133,1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92,4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3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экономика</a:t>
                      </a:r>
                      <a:endParaRPr lang="ru-RU" sz="2000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11 332,0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10 342,7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91,3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Жилищно-коммунальное хозяйство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1 032,4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849,1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82,2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7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Образование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3,0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7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Социальная политика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184,8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184,8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18 599,6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16 754,8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90,1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НОВОЗАХАРКИНСКОГО МУНИЦИПАЛЬНОГО ОБРАЗОВАНИЯ ЗА 2022 ГОД (%)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321428"/>
              </p:ext>
            </p:extLst>
          </p:nvPr>
        </p:nvGraphicFramePr>
        <p:xfrm>
          <a:off x="467544" y="980728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2932</TotalTime>
  <Words>1054</Words>
  <Application>Microsoft Office PowerPoint</Application>
  <PresentationFormat>Экран (4:3)</PresentationFormat>
  <Paragraphs>221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БЮДЖЕТ ДЛЯ ГРАЖДАН</vt:lpstr>
      <vt:lpstr>ЧТО ТАКОЕ ИСПОЛНЕНИЕ БЮДЖЕТА ?</vt:lpstr>
      <vt:lpstr>ОСНОВНЫЕ ПАРАМЕТРЫ БЮДЖЕТА НОВОЗАХАРКИНСКОГО МУНИЦИПАЛЬНОГО ОБРАЗОВАНИЯ  </vt:lpstr>
      <vt:lpstr>                      ДОХОДЫ  БЮДЖЕТА НОВОЗАХАРКИНСКОГО МУНИЦИПАЛЬНОГО ОБРАЗОВАНИЯ  ЗА 2022 ГОД (%)</vt:lpstr>
      <vt:lpstr>Налоговые доходы (тыс. руб.) </vt:lpstr>
      <vt:lpstr> Неналоговые доходы (тыс. руб.) </vt:lpstr>
      <vt:lpstr>Слайд 7</vt:lpstr>
      <vt:lpstr>    РАСХОДЫ  БЮДЖЕТА НОВОЗАХАРКИНСКОГО МУНИЦИПАЛЬНОГО ОБРАЗОВАНИЯ                                                                 ПО РАЗДЕЛАМ                                          (тыс. руб.)  </vt:lpstr>
      <vt:lpstr>СТРУКТУРА РАСХОДОВ БЮДЖЕТА НОВОЗАХАРКИНСКОГО МУНИЦИПАЛЬНОГО ОБРАЗОВАНИЯ ЗА 2022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ЗА 2022 ГОД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Пользователь Windows</cp:lastModifiedBy>
  <cp:revision>376</cp:revision>
  <dcterms:created xsi:type="dcterms:W3CDTF">2016-03-02T07:51:07Z</dcterms:created>
  <dcterms:modified xsi:type="dcterms:W3CDTF">2023-05-19T05:33:15Z</dcterms:modified>
</cp:coreProperties>
</file>