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71" r:id="rId3"/>
    <p:sldId id="262" r:id="rId4"/>
    <p:sldId id="260" r:id="rId5"/>
    <p:sldId id="263" r:id="rId6"/>
    <p:sldId id="264" r:id="rId7"/>
    <p:sldId id="265" r:id="rId8"/>
    <p:sldId id="266" r:id="rId9"/>
    <p:sldId id="267" r:id="rId10"/>
    <p:sldId id="272" r:id="rId11"/>
    <p:sldId id="269" r:id="rId12"/>
    <p:sldId id="270" r:id="rId13"/>
  </p:sldIdLst>
  <p:sldSz cx="9144000" cy="6858000" type="screen4x3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1DB2"/>
    <a:srgbClr val="DFD9F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99" autoAdjust="0"/>
    <p:restoredTop sz="94660"/>
  </p:normalViewPr>
  <p:slideViewPr>
    <p:cSldViewPr>
      <p:cViewPr varScale="1">
        <p:scale>
          <a:sx n="86" d="100"/>
          <a:sy n="86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110"/>
      <c:perspective val="30"/>
    </c:view3D>
    <c:plotArea>
      <c:layout>
        <c:manualLayout>
          <c:layoutTarget val="inner"/>
          <c:xMode val="edge"/>
          <c:yMode val="edge"/>
          <c:x val="8.9259514435695533E-2"/>
          <c:y val="0"/>
          <c:w val="0.82129519234039861"/>
          <c:h val="0.9063068208329814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2022 ГОД</c:v>
                </c:pt>
              </c:strCache>
            </c:strRef>
          </c:tx>
          <c:explosion val="22"/>
          <c:dPt>
            <c:idx val="0"/>
            <c:explosion val="6"/>
            <c:spPr>
              <a:solidFill>
                <a:srgbClr val="FFCCCC"/>
              </a:solidFill>
            </c:spPr>
          </c:dPt>
          <c:dPt>
            <c:idx val="1"/>
            <c:explosion val="9"/>
          </c:dPt>
          <c:dPt>
            <c:idx val="2"/>
            <c:explosion val="15"/>
          </c:dPt>
          <c:dPt>
            <c:idx val="3"/>
            <c:explosion val="14"/>
            <c:spPr>
              <a:solidFill>
                <a:srgbClr val="FFC000"/>
              </a:solidFill>
            </c:spPr>
          </c:dPt>
          <c:dPt>
            <c:idx val="4"/>
            <c:spPr>
              <a:solidFill>
                <a:srgbClr val="00B050"/>
              </a:solidFill>
            </c:spPr>
          </c:dPt>
          <c:dPt>
            <c:idx val="5"/>
            <c:explosion val="0"/>
            <c:spPr>
              <a:solidFill>
                <a:srgbClr val="3399FF"/>
              </a:solidFill>
            </c:spPr>
          </c:dPt>
          <c:dPt>
            <c:idx val="6"/>
            <c:explosion val="7"/>
          </c:dPt>
          <c:dPt>
            <c:idx val="7"/>
            <c:explosion val="5"/>
          </c:dPt>
          <c:dLbls>
            <c:dLbl>
              <c:idx val="0"/>
              <c:layout>
                <c:manualLayout>
                  <c:x val="0.12197036307961506"/>
                  <c:y val="-0.13477044282568373"/>
                </c:manualLayout>
              </c:layout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н</a:t>
                    </a:r>
                    <a:r>
                      <a:rPr lang="ru-RU" dirty="0"/>
                      <a:t>алог на доходы физических лиц </a:t>
                    </a:r>
                    <a:endParaRPr lang="ru-RU" dirty="0" smtClean="0"/>
                  </a:p>
                  <a:p>
                    <a:r>
                      <a:rPr lang="ru-RU" dirty="0" smtClean="0"/>
                      <a:t> 19,8%</a:t>
                    </a:r>
                    <a:endParaRPr lang="ru-RU" dirty="0"/>
                  </a:p>
                </c:rich>
              </c:tx>
              <c:dLblPos val="bestFit"/>
              <c:showCatNam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5800306211723544"/>
                  <c:y val="-1.7875328322708509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единый сельскохозяйственный налог </a:t>
                    </a:r>
                    <a:r>
                      <a:rPr lang="ru-RU" dirty="0" smtClean="0"/>
                      <a:t>1,1%</a:t>
                    </a:r>
                    <a:endParaRPr lang="ru-RU" dirty="0"/>
                  </a:p>
                </c:rich>
              </c:tx>
              <c:dLblPos val="bestFit"/>
              <c:showCatName val="1"/>
            </c:dLbl>
            <c:dLbl>
              <c:idx val="2"/>
              <c:layout>
                <c:manualLayout>
                  <c:x val="0.15072309711286097"/>
                  <c:y val="3.6107746348830995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налоги на имущество </a:t>
                    </a:r>
                    <a:r>
                      <a:rPr lang="ru-RU" dirty="0" smtClean="0"/>
                      <a:t>13,5%</a:t>
                    </a:r>
                    <a:endParaRPr lang="ru-RU" dirty="0"/>
                  </a:p>
                </c:rich>
              </c:tx>
              <c:dLblPos val="bestFit"/>
              <c:showCatNam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9.207075678040251E-2"/>
                  <c:y val="0.10022472707528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доходы от использования имущества 0,1 </a:t>
                    </a:r>
                    <a:r>
                      <a:rPr lang="ru-RU" dirty="0"/>
                      <a:t>%</a:t>
                    </a:r>
                  </a:p>
                </c:rich>
              </c:tx>
              <c:dLblPos val="bestFit"/>
              <c:showCatNam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3885608048993853E-3"/>
                  <c:y val="-7.12560186754634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latin typeface="Times New Roman" pitchFamily="18" charset="0"/>
                        <a:cs typeface="Times New Roman" pitchFamily="18" charset="0"/>
                      </a:rPr>
                      <a:t>штрафы </a:t>
                    </a:r>
                    <a:r>
                      <a:rPr lang="ru-RU" b="1" dirty="0" smtClean="0"/>
                      <a:t>0,1%</a:t>
                    </a:r>
                    <a:endParaRPr lang="ru-RU" b="1" dirty="0"/>
                  </a:p>
                </c:rich>
              </c:tx>
              <c:dLblPos val="bestFit"/>
              <c:showCatNam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9.7222222222222252E-2"/>
                  <c:y val="-0.12683988187272796"/>
                </c:manualLayout>
              </c:layout>
              <c:dLblPos val="bestFit"/>
              <c:showCatNam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9.5833442694663123E-2"/>
                  <c:y val="-7.22018843587475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акцизы 17,2%</a:t>
                    </a:r>
                    <a:endParaRPr lang="ru-RU" dirty="0"/>
                  </a:p>
                </c:rich>
              </c:tx>
              <c:dLblPos val="bestFit"/>
              <c:showCatNam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"/>
                  <c:y val="-0.25680434171469224"/>
                </c:manualLayout>
              </c:layout>
              <c:dLblPos val="bestFit"/>
              <c:showCatName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0.16644925183925804"/>
                  <c:y val="0.1984561371232372"/>
                </c:manualLayout>
              </c:layout>
              <c:dLblPos val="bestFit"/>
              <c:showCatName val="1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4.3286798539287033E-2"/>
                  <c:y val="0.15169397639511575"/>
                </c:manualLayout>
              </c:layout>
              <c:dLblPos val="bestFit"/>
              <c:showCatName val="1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2.7915323441768964E-2"/>
                  <c:y val="7.2423440105907302E-2"/>
                </c:manualLayout>
              </c:layout>
              <c:dLblPos val="bestFit"/>
              <c:showCatName val="1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4.6125608439394686E-2"/>
                  <c:y val="-4.6749591799520894E-2"/>
                </c:manualLayout>
              </c:layout>
              <c:showCatNam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99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CatName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налог на доходы физических лиц  19,8%</c:v>
                </c:pt>
                <c:pt idx="1">
                  <c:v>единый сельскохозяйственный налог 1,1%</c:v>
                </c:pt>
                <c:pt idx="2">
                  <c:v>налоги на имущество 13,5 %</c:v>
                </c:pt>
                <c:pt idx="3">
                  <c:v>доходы от использования имущества 0,1 %</c:v>
                </c:pt>
                <c:pt idx="4">
                  <c:v>штрафы 0,1%</c:v>
                </c:pt>
                <c:pt idx="5">
                  <c:v>безвозмездные поступления 37,6 %</c:v>
                </c:pt>
                <c:pt idx="6">
                  <c:v>акцизы 17,2%</c:v>
                </c:pt>
                <c:pt idx="7">
                  <c:v>доходы от реализации имущества и продажи земли 10,6%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 formatCode="0.0">
                  <c:v>19.8</c:v>
                </c:pt>
                <c:pt idx="1">
                  <c:v>1.1000000000000001</c:v>
                </c:pt>
                <c:pt idx="2">
                  <c:v>13.5</c:v>
                </c:pt>
                <c:pt idx="3">
                  <c:v>0.1</c:v>
                </c:pt>
                <c:pt idx="4">
                  <c:v>0.1</c:v>
                </c:pt>
                <c:pt idx="5">
                  <c:v>37.6</c:v>
                </c:pt>
                <c:pt idx="6">
                  <c:v>17.2</c:v>
                </c:pt>
                <c:pt idx="7">
                  <c:v>10.6</c:v>
                </c:pt>
              </c:numCache>
            </c:numRef>
          </c:val>
        </c:ser>
      </c:pie3DChart>
      <c:spPr>
        <a:noFill/>
      </c:spPr>
    </c:plotArea>
    <c:legend>
      <c:legendPos val="b"/>
      <c:layout>
        <c:manualLayout>
          <c:xMode val="edge"/>
          <c:yMode val="edge"/>
          <c:x val="2.6388888888888889E-2"/>
          <c:y val="0.84348773802535049"/>
          <c:w val="0.95327832458442763"/>
          <c:h val="0.1233246239964282"/>
        </c:manualLayout>
      </c:layout>
      <c:spPr>
        <a:solidFill>
          <a:schemeClr val="bg1"/>
        </a:solidFill>
        <a:ln>
          <a:solidFill>
            <a:schemeClr val="bg1"/>
          </a:solidFill>
        </a:ln>
      </c:spPr>
      <c:txPr>
        <a:bodyPr/>
        <a:lstStyle/>
        <a:p>
          <a:pPr>
            <a:defRPr sz="1199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ln w="6350" cap="flat" cmpd="sng" algn="ctr">
      <a:solidFill>
        <a:srgbClr val="FFFFFF"/>
      </a:solidFill>
      <a:prstDash val="solid"/>
      <a:miter lim="800000"/>
      <a:headEnd type="none" w="med" len="med"/>
      <a:tailEnd type="none" w="med" len="med"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Общегосударственные вопросы</c:v>
                </c:pt>
              </c:strCache>
            </c:strRef>
          </c:tx>
          <c:dLbls>
            <c:dLbl>
              <c:idx val="0"/>
              <c:layout>
                <c:manualLayout>
                  <c:x val="2.0061606882473094E-2"/>
                  <c:y val="-2.1388981362393904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Расходы бюджета на 2020 год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29.7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Национальная оборона</c:v>
                </c:pt>
              </c:strCache>
            </c:strRef>
          </c:tx>
          <c:dLbls>
            <c:dLbl>
              <c:idx val="0"/>
              <c:layout>
                <c:manualLayout>
                  <c:x val="1.6975308641975367E-2"/>
                  <c:y val="-1.9012427877683469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Расходы бюджета на 2020 год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1.6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Национальная безопасность и правоохранительная деятельность</c:v>
                </c:pt>
              </c:strCache>
            </c:strRef>
          </c:tx>
          <c:dLbls>
            <c:dLbl>
              <c:idx val="0"/>
              <c:layout>
                <c:manualLayout>
                  <c:x val="1.2345679012345723E-2"/>
                  <c:y val="-2.3765534847104329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Расходы бюджета на 2020 год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0.8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Национальная экономика</c:v>
                </c:pt>
              </c:strCache>
            </c:strRef>
          </c:tx>
          <c:dLbls>
            <c:dLbl>
              <c:idx val="0"/>
              <c:layout>
                <c:manualLayout>
                  <c:x val="2.3148148148148147E-2"/>
                  <c:y val="-2.3765534847104329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PT Astra Serif" panose="020A0603040505020204" pitchFamily="18" charset="-52"/>
                    <a:ea typeface="PT Astra Serif" panose="020A0603040505020204" pitchFamily="18" charset="-52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Расходы бюджета на 2020 год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61.7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Жилищно-коммунальное хозяйство </c:v>
                </c:pt>
              </c:strCache>
            </c:strRef>
          </c:tx>
          <c:dLbls>
            <c:dLbl>
              <c:idx val="0"/>
              <c:layout>
                <c:manualLayout>
                  <c:x val="2.0061728395061731E-2"/>
                  <c:y val="-1.4259320908262599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Расходы бюджета на 2020 год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5.0999999999999996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Социальная политика</c:v>
                </c:pt>
              </c:strCache>
            </c:strRef>
          </c:tx>
          <c:dLbls>
            <c:dLbl>
              <c:idx val="0"/>
              <c:layout>
                <c:manualLayout>
                  <c:x val="2.1604938271604895E-2"/>
                  <c:y val="-2.3765534847104502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PT Astra Serif" panose="020A0603040505020204" pitchFamily="18" charset="-52"/>
                    <a:ea typeface="PT Astra Serif" panose="020A0603040505020204" pitchFamily="18" charset="-52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Расходы бюджета на 2020 год</c:v>
                </c:pt>
              </c:strCache>
            </c:strRef>
          </c:cat>
          <c:val>
            <c:numRef>
              <c:f>Лист1!$G$2</c:f>
              <c:numCache>
                <c:formatCode>General</c:formatCode>
                <c:ptCount val="1"/>
                <c:pt idx="0">
                  <c:v>1.1000000000000001</c:v>
                </c:pt>
              </c:numCache>
            </c:numRef>
          </c:val>
        </c:ser>
        <c:shape val="box"/>
        <c:axId val="154552576"/>
        <c:axId val="154562560"/>
        <c:axId val="0"/>
      </c:bar3DChart>
      <c:catAx>
        <c:axId val="154552576"/>
        <c:scaling>
          <c:orientation val="minMax"/>
        </c:scaling>
        <c:delete val="1"/>
        <c:axPos val="b"/>
        <c:numFmt formatCode="General" sourceLinked="0"/>
        <c:tickLblPos val="none"/>
        <c:crossAx val="154562560"/>
        <c:crosses val="autoZero"/>
        <c:auto val="1"/>
        <c:lblAlgn val="ctr"/>
        <c:lblOffset val="100"/>
      </c:catAx>
      <c:valAx>
        <c:axId val="154562560"/>
        <c:scaling>
          <c:orientation val="minMax"/>
        </c:scaling>
        <c:delete val="1"/>
        <c:axPos val="l"/>
        <c:majorGridlines/>
        <c:numFmt formatCode="0.0" sourceLinked="1"/>
        <c:tickLblPos val="none"/>
        <c:crossAx val="1545525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528628365899201"/>
          <c:y val="0.16285211119351067"/>
          <c:w val="0.32340976475162847"/>
          <c:h val="0.74219428493154693"/>
        </c:manualLayout>
      </c:layout>
      <c:txPr>
        <a:bodyPr/>
        <a:lstStyle/>
        <a:p>
          <a:pPr>
            <a:defRPr sz="1400">
              <a:latin typeface="PT Astra Serif" panose="020A0603040505020204" pitchFamily="18" charset="-52"/>
              <a:ea typeface="PT Astra Serif" panose="020A0603040505020204" pitchFamily="18" charset="-52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0.31625</cdr:x>
      <cdr:y>0.83544</cdr:y>
    </cdr:from>
    <cdr:to>
      <cdr:x>0.36</cdr:x>
      <cdr:y>0.88934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02632" y="4464496"/>
          <a:ext cx="36004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0.30625</cdr:x>
      <cdr:y>0.78154</cdr:y>
    </cdr:from>
    <cdr:to>
      <cdr:x>0.38499</cdr:x>
      <cdr:y>0.86239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520280" y="4176464"/>
          <a:ext cx="647999" cy="4320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l"/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0.39374</cdr:x>
      <cdr:y>0.53899</cdr:y>
    </cdr:from>
    <cdr:to>
      <cdr:x>0.47249</cdr:x>
      <cdr:y>0.60637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240360" y="2880320"/>
          <a:ext cx="648081" cy="3600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F4B7F6-7446-4D12-B836-913ABEFB73D6}" type="datetimeFigureOut">
              <a:rPr lang="ru-RU" smtClean="0"/>
              <a:pPr/>
              <a:t>19.05.2023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793283-F5E2-4895-91FB-5898D12858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87356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93283-F5E2-4895-91FB-5898D12858FB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74831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19.05.2023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19.05.2023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село Новозахаркино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 descr="http://www.onlinee.xyz/upl/posts/2014-08/1408873736_allday_1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188640"/>
            <a:ext cx="864096" cy="108876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466041"/>
            <a:ext cx="7772400" cy="936104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rgbClr val="FF0000"/>
                </a:solidFill>
                <a:latin typeface="Constantia" pitchFamily="18" charset="0"/>
              </a:rPr>
              <a:t>БЮДЖЕТ ДЛЯ ГРАЖДАН</a:t>
            </a:r>
            <a:endParaRPr lang="ru-RU" sz="4800" dirty="0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214686"/>
            <a:ext cx="6400800" cy="302262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ctr"/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ПОДГОТОВЛЕН НА ОСНОВАНИИ РЕШЕНИЯ СОВЕТА ДЕПУТАТОВ НОВОЗАХАРКИНСКОГО МУНИЦИПАЛЬНОГО ОБРАЗОВАНИЯ</a:t>
            </a: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«ОБ УТВЕРЖДЕНИИ ГОДОВОГО ОТЧЕТА ОБ ИСПОЛНЕНИИ БЮДЖЕТА НОВОЗАХАРКИНСКОГО </a:t>
            </a: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МУНИЦИПАЛЬНОГО ОБРАЗОВАНИЯ </a:t>
            </a: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ПЕТРОВСКОГО МУНИЦИПАЛЬНОГО РАЙОНА</a:t>
            </a: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САРАТОВСКОЙ ОБЛАСТИ </a:t>
            </a: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ЗА 2022 ГОД»</a:t>
            </a:r>
            <a:endParaRPr lang="ru-RU" sz="3200" dirty="0">
              <a:solidFill>
                <a:srgbClr val="0070C0"/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</a:rPr>
              <a:t>Муниципальные программы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90152916"/>
              </p:ext>
            </p:extLst>
          </p:nvPr>
        </p:nvGraphicFramePr>
        <p:xfrm>
          <a:off x="467544" y="1484784"/>
          <a:ext cx="8229600" cy="4104778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6551959"/>
                <a:gridCol w="1677641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Показатели</a:t>
                      </a:r>
                      <a:endParaRPr lang="ru-RU" sz="14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Исполнено        2022 год (тыс.руб.)</a:t>
                      </a:r>
                      <a:endParaRPr lang="ru-RU" sz="14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614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Муниципальная программа «Развитие информационного партнерства органов местного самоуправления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Новозахаркинского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муниципального образования со средствами массовой информации»</a:t>
                      </a:r>
                      <a:endParaRPr lang="ru-RU" sz="16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4,5</a:t>
                      </a:r>
                      <a:endParaRPr lang="ru-RU" sz="20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Муниципальная программа "Энергосбережение и повышение энергетической эффективности на территории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Новозахаркинского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муниципального образования Петровского муниципального района Саратовской области"</a:t>
                      </a:r>
                      <a:endParaRPr lang="ru-RU" sz="16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263,9</a:t>
                      </a:r>
                    </a:p>
                    <a:p>
                      <a:pPr algn="r"/>
                      <a:endParaRPr lang="ru-RU" sz="20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PT Astra Serif" panose="020A0603040505020204" pitchFamily="18" charset="-52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Муниципальная программа "Ремонт, содержание автомобильных дорог в границах </a:t>
                      </a:r>
                      <a:r>
                        <a:rPr lang="ru-RU" sz="1600" dirty="0" err="1" smtClean="0">
                          <a:effectLst/>
                          <a:latin typeface="PT Astra Serif" panose="020A0603040505020204" pitchFamily="18" charset="-52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Новозахаркинского</a:t>
                      </a:r>
                      <a:r>
                        <a:rPr lang="ru-RU" sz="1600" dirty="0" smtClean="0">
                          <a:effectLst/>
                          <a:latin typeface="PT Astra Serif" panose="020A0603040505020204" pitchFamily="18" charset="-52"/>
                          <a:ea typeface="Courier New" panose="02070309020205020404" pitchFamily="49" charset="0"/>
                          <a:cs typeface="Times New Roman" panose="02020603050405020304" pitchFamily="18" charset="0"/>
                        </a:rPr>
                        <a:t> муниципального образования Петровского муниципального района Саратовской области"</a:t>
                      </a:r>
                      <a:endParaRPr lang="ru-RU" sz="16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10 342,8</a:t>
                      </a:r>
                      <a:endParaRPr lang="ru-RU" sz="20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60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Муниципальная программа "Развитие местного самоуправления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Новозахаркинского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муниципального образования Петровского муниципального района Саратовской области"</a:t>
                      </a:r>
                      <a:endParaRPr lang="ru-RU" sz="1600" dirty="0">
                        <a:effectLst/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344,6</a:t>
                      </a:r>
                      <a:endParaRPr lang="ru-RU" sz="2000" b="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6030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ВСЕГО</a:t>
                      </a:r>
                      <a:endParaRPr lang="ru-RU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10 955,8</a:t>
                      </a:r>
                      <a:endParaRPr lang="ru-RU" sz="20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36004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</a:rPr>
              <a:t>МЕЖБЮДЖЕТНЫЕ ТРАНСФЕРТЫ НА ВЫПОЛНЕНИЕ ПЕРЕДАННЫХ ПОЛНОМОЧИЙ В БЮДЖЕТ ПЕТРОВСКОГО МУНИЦИПАЛЬНОГО РАЙОНА ЗА 2022 ГОД</a:t>
            </a:r>
            <a:endParaRPr lang="ru-RU" sz="1600" b="1" dirty="0">
              <a:solidFill>
                <a:srgbClr val="C00000"/>
              </a:solidFill>
            </a:endParaRPr>
          </a:p>
        </p:txBody>
      </p:sp>
      <p:graphicFrame>
        <p:nvGraphicFramePr>
          <p:cNvPr id="20" name="Содержимое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79001723"/>
              </p:ext>
            </p:extLst>
          </p:nvPr>
        </p:nvGraphicFramePr>
        <p:xfrm>
          <a:off x="179512" y="1196752"/>
          <a:ext cx="8784976" cy="4232461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7272808"/>
                <a:gridCol w="1512168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полномочия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сумма (тыс.руб.)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Выполнение полномочий по осуществлению внешнего муниципального финансового контроля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117,5</a:t>
                      </a:r>
                    </a:p>
                  </a:txBody>
                  <a:tcPr/>
                </a:tc>
              </a:tr>
              <a:tr h="8720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Выполнение полномочий по ведению бухгалтерского учета финансово – хозяйственной деятельности администрации </a:t>
                      </a:r>
                      <a:r>
                        <a:rPr lang="ru-RU" sz="18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Новозахаркинского</a:t>
                      </a:r>
                      <a:r>
                        <a:rPr lang="ru-RU" sz="1800" baseline="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муниципального </a:t>
                      </a:r>
                      <a:r>
                        <a:rPr lang="ru-RU" sz="18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образования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228,7</a:t>
                      </a:r>
                    </a:p>
                  </a:txBody>
                  <a:tcPr/>
                </a:tc>
              </a:tr>
              <a:tr h="872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Выполнение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полномочий по формированию, исполнению и осуществлению контроля </a:t>
                      </a:r>
                      <a:r>
                        <a:rPr kumimoji="0" lang="ru-RU" sz="1800" kern="1200" smtClean="0">
                          <a:solidFill>
                            <a:schemeClr val="dk1"/>
                          </a:solidFill>
                          <a:effectLst/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бюджета </a:t>
                      </a:r>
                      <a:r>
                        <a:rPr lang="ru-RU" sz="180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Новозахаркинского</a:t>
                      </a:r>
                      <a:r>
                        <a:rPr lang="ru-RU" sz="1800" baseline="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800" kern="12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  муниципального образования</a:t>
                      </a:r>
                      <a:endParaRPr kumimoji="0" lang="ru-RU" sz="1800" b="0" kern="1200" dirty="0" smtClean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70,6</a:t>
                      </a:r>
                    </a:p>
                  </a:txBody>
                  <a:tcPr/>
                </a:tc>
              </a:tr>
              <a:tr h="9121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anose="02020603050405020304" pitchFamily="18" charset="0"/>
                        </a:rPr>
                        <a:t>416,8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04056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rgbClr val="FFC000"/>
                </a:solidFill>
              </a:rPr>
              <a:t>КОНТАКТНАЯ ИНФОРМАЦИЯ</a:t>
            </a:r>
            <a:endParaRPr lang="ru-RU" sz="3200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389120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  Администрация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Новозахаркинского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 муниципального образования</a:t>
            </a:r>
          </a:p>
          <a:p>
            <a:pPr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Адрес: </a:t>
            </a: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412 534 Саратовская область  Петровский район </a:t>
            </a:r>
            <a:r>
              <a:rPr lang="ru-RU" dirty="0" err="1" smtClean="0">
                <a:solidFill>
                  <a:srgbClr val="C00000"/>
                </a:solidFill>
                <a:latin typeface="Arial Black" pitchFamily="34" charset="0"/>
              </a:rPr>
              <a:t>с.Новозахаркино</a:t>
            </a: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, ул.Советская, д. 2.</a:t>
            </a:r>
          </a:p>
          <a:p>
            <a:pPr>
              <a:buNone/>
            </a:pPr>
            <a:endParaRPr lang="ru-RU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Телефон: </a:t>
            </a: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8(845 55) 51-6-41</a:t>
            </a:r>
          </a:p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                 8(845 55) 51-6-42</a:t>
            </a:r>
          </a:p>
          <a:p>
            <a:pPr>
              <a:buNone/>
            </a:pPr>
            <a:endParaRPr lang="ru-RU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E-mail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: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Arial Black" pitchFamily="34" charset="0"/>
              </a:rPr>
              <a:t>admzach@rambler.ru </a:t>
            </a:r>
            <a:endParaRPr lang="ru-RU" dirty="0" smtClean="0">
              <a:solidFill>
                <a:srgbClr val="C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564672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ЧТО ТАКОЕ ИСПОЛНЕНИЕ БЮДЖЕТА 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endParaRPr lang="ru-RU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28596" y="1000108"/>
            <a:ext cx="8372476" cy="5500726"/>
          </a:xfrm>
        </p:spPr>
        <p:txBody>
          <a:bodyPr>
            <a:normAutofit fontScale="70000" lnSpcReduction="20000"/>
          </a:bodyPr>
          <a:lstStyle/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3200" b="1" i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Исполнение бюджета </a:t>
            </a:r>
            <a:r>
              <a:rPr lang="ru-RU" sz="3600" b="1" i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– </a:t>
            </a:r>
            <a:r>
              <a:rPr lang="ru-RU" sz="2800" i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это</a:t>
            </a:r>
            <a:r>
              <a:rPr lang="ru-RU" sz="2800" b="1" i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</a:t>
            </a:r>
            <a:r>
              <a:rPr lang="ru-RU" sz="2800" i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процесс сбора и учета доходов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i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и  осуществление расходов на основе сводной бюджетной  росписи и  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i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кассового плана , который начинается с момента утверждения решения о 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800" i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бюджете законодательным (представительным) органом муниципального  образования и продолжается в течение финансового года.</a:t>
            </a:r>
            <a:endParaRPr lang="ru-RU" sz="2800" i="1" dirty="0" smtClean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400" b="1" i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Основные этапы исполнения бюджета:</a:t>
            </a:r>
            <a:endParaRPr lang="ru-RU" sz="2400" dirty="0" smtClean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</a:pPr>
            <a:r>
              <a:rPr lang="ru-RU" sz="24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</a:t>
            </a:r>
            <a:r>
              <a:rPr lang="ru-RU" sz="2400" i="1" u="sng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исполнение бюджета по доходам  </a:t>
            </a:r>
            <a:r>
              <a:rPr lang="ru-RU" sz="20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(</a:t>
            </a:r>
            <a:r>
              <a:rPr lang="ru-RU" sz="23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обеспечение полного и своевременного  поступления в 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3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бюджет налогов, сборов, доходов от использования имущества и  других обязательных платежей, в соответствии с утвержденными бюджетными назначениями);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2000" dirty="0" smtClean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</a:pPr>
            <a:r>
              <a:rPr lang="ru-RU" sz="24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</a:t>
            </a:r>
            <a:r>
              <a:rPr lang="ru-RU" sz="2400" i="1" u="sng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исполнение бюджета по расходам  </a:t>
            </a:r>
            <a:r>
              <a:rPr lang="ru-RU" sz="24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(</a:t>
            </a:r>
            <a:r>
              <a:rPr lang="ru-RU" sz="23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обеспечение последовательного  финансирования 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3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мероприятий, предусмотренных решением о бюджете, в пределах  утвержденных сумм с целью  исполнения принятых муниципальным образованием расходных обязательств).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2000" dirty="0" smtClean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4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Составление и утверждение отчета об исполнении бюджета является важной формой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4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контроля за исполнением бюджета.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1400" dirty="0" smtClean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24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Годовой отчет об исполнении бюджета Новозахаркинского муниципального образования  за 2022 год предоставляется в Совет депутатов Новозахаркинского муниципального  образования. По результатам рассмотрения отчета депутаты принимают решение  о его утверждении либо отклонении.</a:t>
            </a:r>
            <a:endParaRPr lang="ru-RU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54868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solidFill>
                  <a:srgbClr val="C00000"/>
                </a:solidFill>
                <a:latin typeface="PT Astra Serif" panose="020A0603040505020204" pitchFamily="18" charset="-52"/>
                <a:ea typeface="PT Astra Serif" panose="020A0603040505020204" pitchFamily="18" charset="-52"/>
              </a:rPr>
              <a:t>ОСНОВНЫЕ ПАРАМЕТРЫ БЮДЖЕТА НОВОЗАХАРКИНСКОГО МУНИЦИПАЛЬНОГО ОБРАЗОВАНИЯ </a:t>
            </a:r>
            <a:r>
              <a:rPr lang="ru-RU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  <a:t/>
            </a:r>
            <a:br>
              <a:rPr lang="ru-RU" dirty="0" smtClean="0">
                <a:latin typeface="PT Astra Serif" panose="020A0603040505020204" pitchFamily="18" charset="-52"/>
                <a:ea typeface="PT Astra Serif" panose="020A0603040505020204" pitchFamily="18" charset="-52"/>
              </a:rPr>
            </a:br>
            <a:endParaRPr lang="ru-RU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34787365"/>
              </p:ext>
            </p:extLst>
          </p:nvPr>
        </p:nvGraphicFramePr>
        <p:xfrm>
          <a:off x="323529" y="692696"/>
          <a:ext cx="8352927" cy="58285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2227"/>
                <a:gridCol w="1774551"/>
                <a:gridCol w="1845533"/>
                <a:gridCol w="1680616"/>
              </a:tblGrid>
              <a:tr h="9161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Показатели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 Отчет         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 2021 год (факт)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План                   </a:t>
                      </a:r>
                      <a:r>
                        <a:rPr lang="ru-RU" sz="18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2022 </a:t>
                      </a:r>
                      <a:r>
                        <a:rPr lang="ru-RU" sz="1800" b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год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 Отчет         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 2022 год (факт)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1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Доходы, всего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6 750,3</a:t>
                      </a:r>
                      <a:endParaRPr lang="ru-RU" b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17 857,8</a:t>
                      </a:r>
                    </a:p>
                    <a:p>
                      <a:pPr algn="r"/>
                      <a:endParaRPr lang="ru-RU" b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22 709,0</a:t>
                      </a:r>
                      <a:endParaRPr lang="ru-RU" b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22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из них: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endParaRPr lang="ru-RU" dirty="0">
                        <a:solidFill>
                          <a:srgbClr val="FF0000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dirty="0">
                        <a:solidFill>
                          <a:srgbClr val="FF0000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endParaRPr lang="ru-RU" dirty="0">
                        <a:solidFill>
                          <a:srgbClr val="FF0000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107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налоговые и неналоговые доходы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5 479,6</a:t>
                      </a:r>
                      <a:endParaRPr lang="ru-RU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9 327,9</a:t>
                      </a:r>
                      <a:endParaRPr lang="ru-RU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14 179,1</a:t>
                      </a:r>
                      <a:endParaRPr lang="ru-RU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85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безвозмездные поступления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1 270,7</a:t>
                      </a:r>
                      <a:endParaRPr lang="ru-RU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8 529,9</a:t>
                      </a:r>
                      <a:endParaRPr lang="ru-RU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8 529,9</a:t>
                      </a:r>
                      <a:endParaRPr lang="ru-RU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22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Расходы ,всего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6 558,5</a:t>
                      </a:r>
                      <a:endParaRPr lang="ru-RU" b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18 599,6</a:t>
                      </a:r>
                      <a:endParaRPr lang="ru-RU" b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16 754,8</a:t>
                      </a:r>
                      <a:endParaRPr lang="ru-RU" b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85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Дефицит (-), профицит (+)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191,8</a:t>
                      </a:r>
                      <a:endParaRPr lang="ru-RU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-741,8</a:t>
                      </a:r>
                      <a:endParaRPr lang="ru-RU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5 954,2</a:t>
                      </a:r>
                      <a:endParaRPr lang="ru-RU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77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Источники финансирования дефицита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-191,8</a:t>
                      </a:r>
                      <a:endParaRPr lang="ru-RU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741,8</a:t>
                      </a:r>
                      <a:endParaRPr lang="ru-RU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-5 954,2</a:t>
                      </a:r>
                      <a:endParaRPr lang="ru-RU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10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Отношение дефицита бюджета к доходам, % (без учета безвозмездных поступлений)</a:t>
                      </a:r>
                      <a:endParaRPr lang="ru-RU" sz="11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endParaRPr lang="ru-RU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8,0</a:t>
                      </a:r>
                      <a:endParaRPr lang="ru-RU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i="1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-</a:t>
                      </a:r>
                      <a:endParaRPr lang="ru-RU" i="1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ransition advTm="10469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428628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b="1" i="1" dirty="0" smtClean="0"/>
              <a:t/>
            </a:r>
            <a:br>
              <a:rPr lang="ru-RU" sz="2000" b="1" i="1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54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smtClean="0">
                <a:solidFill>
                  <a:srgbClr val="C00000"/>
                </a:solidFill>
              </a:rPr>
              <a:t>ДОХОДЫ  БЮДЖЕТА НОВОЗАХАРКИНСКОГО МУНИЦИПАЛЬНОГО ОБРАЗОВАНИЯ </a:t>
            </a:r>
            <a:br>
              <a:rPr lang="ru-RU" sz="2000" b="1" i="1" dirty="0" smtClean="0">
                <a:solidFill>
                  <a:srgbClr val="C00000"/>
                </a:solidFill>
              </a:rPr>
            </a:br>
            <a:r>
              <a:rPr lang="ru-RU" sz="2000" b="1" i="1" dirty="0" smtClean="0">
                <a:solidFill>
                  <a:srgbClr val="C00000"/>
                </a:solidFill>
              </a:rPr>
              <a:t>ЗА 2022 ГОД (%)</a:t>
            </a:r>
            <a:endParaRPr lang="ru-RU" sz="2000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9"/>
          <p:cNvGraphicFramePr>
            <a:graphicFrameLocks noGrp="1"/>
          </p:cNvGraphicFramePr>
          <p:nvPr>
            <p:ph idx="1"/>
          </p:nvPr>
        </p:nvGraphicFramePr>
        <p:xfrm>
          <a:off x="0" y="1052736"/>
          <a:ext cx="9144000" cy="5805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custDataLst>
      <p:tags r:id="rId1"/>
    </p:custDataLst>
  </p:cSld>
  <p:clrMapOvr>
    <a:masterClrMapping/>
  </p:clrMapOvr>
  <p:transition advTm="11016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29600" cy="432048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solidFill>
                  <a:schemeClr val="accent6">
                    <a:lumMod val="50000"/>
                  </a:schemeClr>
                </a:solidFill>
              </a:rPr>
              <a:t>Налоговые доходы (тыс. руб.)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340768"/>
          <a:ext cx="8517632" cy="534050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952328"/>
                <a:gridCol w="2016224"/>
                <a:gridCol w="1944216"/>
                <a:gridCol w="1604864"/>
              </a:tblGrid>
              <a:tr h="8299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Наименование источника доходов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sz="11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2022 год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Отчет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2022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год 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(факт)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исполнения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плана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117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/>
                        <a:t>Налоговые доходы, </a:t>
                      </a:r>
                      <a:endParaRPr lang="ru-RU" sz="1100" b="1" dirty="0"/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/>
                        <a:t>из них: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8428,6</a:t>
                      </a:r>
                      <a:endParaRPr lang="ru-RU" sz="18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11724,0</a:t>
                      </a:r>
                      <a:endParaRPr lang="ru-RU" sz="18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139,1</a:t>
                      </a:r>
                      <a:endParaRPr lang="ru-RU" sz="1800" b="1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</a:tr>
              <a:tr h="7286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Налог на доходы физических лиц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2091,3</a:t>
                      </a:r>
                      <a:endParaRPr lang="ru-RU" sz="1800" b="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4508,6</a:t>
                      </a:r>
                      <a:endParaRPr lang="ru-RU" sz="1800" b="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215,6</a:t>
                      </a:r>
                      <a:endParaRPr lang="ru-RU" sz="1800" b="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</a:tr>
              <a:tr h="4424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  <a:ea typeface="Calibri"/>
                          <a:cs typeface="Times New Roman"/>
                        </a:rPr>
                        <a:t>Акцизы</a:t>
                      </a:r>
                      <a:endParaRPr lang="ru-RU" sz="1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3214,0</a:t>
                      </a:r>
                      <a:endParaRPr lang="ru-RU" sz="1800" b="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3899,3</a:t>
                      </a:r>
                      <a:endParaRPr lang="ru-RU" sz="1800" b="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121,3</a:t>
                      </a:r>
                      <a:endParaRPr lang="ru-RU" sz="1800" b="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</a:tr>
              <a:tr h="9618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Единый сельскохозяйственный налог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241,9</a:t>
                      </a:r>
                      <a:endParaRPr lang="ru-RU" sz="1800" b="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242,0</a:t>
                      </a:r>
                      <a:endParaRPr lang="ru-RU" sz="1800" b="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100,0</a:t>
                      </a:r>
                      <a:endParaRPr lang="ru-RU" sz="1800" b="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</a:tr>
              <a:tr h="4902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+mn-lt"/>
                          <a:ea typeface="+mn-ea"/>
                          <a:cs typeface="+mn-cs"/>
                        </a:rPr>
                        <a:t>Налоги</a:t>
                      </a:r>
                      <a:r>
                        <a:rPr lang="ru-RU" sz="1800" baseline="0" dirty="0" smtClean="0">
                          <a:latin typeface="+mn-lt"/>
                          <a:ea typeface="+mn-ea"/>
                          <a:cs typeface="+mn-cs"/>
                        </a:rPr>
                        <a:t> на имущество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2880,6</a:t>
                      </a:r>
                      <a:endParaRPr lang="ru-RU" sz="1800" b="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3073,3</a:t>
                      </a:r>
                      <a:endParaRPr lang="ru-RU" sz="1800" b="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106,7</a:t>
                      </a:r>
                      <a:endParaRPr lang="ru-RU" sz="1800" b="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</a:tr>
              <a:tr h="93371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Госпошлина, сборы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0,8</a:t>
                      </a:r>
                      <a:endParaRPr lang="ru-RU" sz="1800" b="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0,8</a:t>
                      </a:r>
                      <a:endParaRPr lang="ru-RU" sz="1800" b="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100,0</a:t>
                      </a:r>
                      <a:endParaRPr lang="ru-RU" sz="1800" b="0" dirty="0"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7848872" cy="936104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solidFill>
                  <a:srgbClr val="C00000"/>
                </a:solidFill>
              </a:rPr>
              <a:t/>
            </a:r>
            <a:br>
              <a:rPr lang="ru-RU" sz="2700" b="1" dirty="0" smtClean="0">
                <a:solidFill>
                  <a:srgbClr val="C00000"/>
                </a:solidFill>
              </a:rPr>
            </a:br>
            <a:r>
              <a:rPr lang="ru-RU" sz="2700" b="1" dirty="0" smtClean="0">
                <a:solidFill>
                  <a:srgbClr val="C00000"/>
                </a:solidFill>
              </a:rPr>
              <a:t>Неналоговые доходы (тыс. руб.)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35961601"/>
              </p:ext>
            </p:extLst>
          </p:nvPr>
        </p:nvGraphicFramePr>
        <p:xfrm>
          <a:off x="251520" y="1484784"/>
          <a:ext cx="8229600" cy="488174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600400"/>
                <a:gridCol w="1512168"/>
                <a:gridCol w="1656184"/>
                <a:gridCol w="1460848"/>
              </a:tblGrid>
              <a:tr h="10801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Наименование источника доходов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endParaRPr lang="ru-RU" sz="11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2022 год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Отчет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2022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год 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(факт)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исполнения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плана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64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Неналоговые доходы, </a:t>
                      </a:r>
                      <a:endParaRPr lang="ru-RU" sz="1100" b="1" dirty="0"/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из них: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899,3</a:t>
                      </a:r>
                      <a:endParaRPr kumimoji="0" lang="ru-RU" sz="1800" b="1" kern="1200" dirty="0">
                        <a:solidFill>
                          <a:schemeClr val="dk1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2455,1</a:t>
                      </a:r>
                      <a:endParaRPr kumimoji="0" lang="ru-RU" sz="1800" b="1" kern="1200" dirty="0">
                        <a:solidFill>
                          <a:schemeClr val="dk1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kern="1200" dirty="0" smtClean="0">
                          <a:solidFill>
                            <a:schemeClr val="dk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273,0</a:t>
                      </a:r>
                      <a:endParaRPr kumimoji="0" lang="ru-RU" sz="1800" b="1" kern="1200" dirty="0">
                        <a:solidFill>
                          <a:schemeClr val="dk1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</a:tr>
              <a:tr h="9791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Доходы от использования муниципального имущества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33,6</a:t>
                      </a:r>
                      <a:endParaRPr kumimoji="0" lang="ru-RU" sz="1800" b="0" kern="1200" dirty="0">
                        <a:solidFill>
                          <a:schemeClr val="dk1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33,6</a:t>
                      </a:r>
                      <a:endParaRPr kumimoji="0" lang="ru-RU" sz="1800" b="0" kern="1200" dirty="0">
                        <a:solidFill>
                          <a:schemeClr val="dk1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100,0</a:t>
                      </a:r>
                      <a:endParaRPr kumimoji="0" lang="ru-RU" sz="1800" b="0" kern="1200" dirty="0">
                        <a:solidFill>
                          <a:schemeClr val="dk1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</a:tr>
              <a:tr h="9791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+mn-lt"/>
                          <a:ea typeface="Calibri"/>
                          <a:cs typeface="Times New Roman"/>
                        </a:rPr>
                        <a:t>Доходы от реализации имущества и продажи земли</a:t>
                      </a:r>
                      <a:endParaRPr lang="ru-RU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842,6</a:t>
                      </a:r>
                      <a:endParaRPr kumimoji="0" lang="ru-RU" sz="1800" b="0" kern="1200" dirty="0">
                        <a:solidFill>
                          <a:schemeClr val="dk1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2398,4</a:t>
                      </a:r>
                      <a:endParaRPr kumimoji="0" lang="ru-RU" sz="1800" b="0" kern="1200" dirty="0">
                        <a:solidFill>
                          <a:schemeClr val="dk1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284,6</a:t>
                      </a:r>
                      <a:endParaRPr kumimoji="0" lang="ru-RU" sz="1800" b="0" kern="1200" dirty="0">
                        <a:solidFill>
                          <a:schemeClr val="dk1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</a:tr>
              <a:tr h="9791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+mn-lt"/>
                          <a:ea typeface="Calibri"/>
                          <a:cs typeface="Times New Roman"/>
                        </a:rPr>
                        <a:t>Штрафы, санкции, возмещение ущерба</a:t>
                      </a:r>
                      <a:endParaRPr lang="ru-RU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23,1</a:t>
                      </a:r>
                      <a:endParaRPr kumimoji="0" lang="ru-RU" sz="1800" b="0" kern="1200" dirty="0">
                        <a:solidFill>
                          <a:schemeClr val="dk1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23,1</a:t>
                      </a:r>
                      <a:endParaRPr kumimoji="0" lang="ru-RU" sz="1800" b="0" kern="1200" dirty="0">
                        <a:solidFill>
                          <a:schemeClr val="dk1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100,0</a:t>
                      </a:r>
                      <a:endParaRPr kumimoji="0" lang="ru-RU" sz="1800" b="0" kern="1200" dirty="0">
                        <a:solidFill>
                          <a:schemeClr val="dk1"/>
                        </a:solidFill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88640"/>
            <a:ext cx="8715436" cy="645507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         Исполнение бюджета Новозахаркинского муниципального образования за 2022 год по доходам с учетом безвозмездных перечислений составило 22709,0 тыс.рублей (127,2% от уточненных бюджетных назначений). Собственные доходы бюджета исполнены на 152,0 %, при плановых назначениях  9327,9 тыс.рублей поступило 14179,1 тыс.рублей. </a:t>
            </a:r>
          </a:p>
          <a:p>
            <a:pPr>
              <a:buFont typeface="Wingdings" pitchFamily="2" charset="2"/>
              <a:buChar char="§"/>
            </a:pPr>
            <a:r>
              <a:rPr lang="ru-RU" sz="1600" b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  </a:t>
            </a:r>
            <a:r>
              <a:rPr lang="ru-RU" sz="1600" b="1" u="sng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Налоговые доходы .</a:t>
            </a:r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Поступление  налога на доходы физических лиц равно  4508,6 тыс. рублей, годовой план выполнен на 215,6 %. Акцизов зачислено 3899,3 тыс. рублей. Годовой план выполнен на 121,3%. Единого сельскохозяйственного налога поступило 242,0 тыс. рублей. План выполнен на 100,0%. В 2022 году  зачислено налога на имущество физических лиц в сумме 198,7 тыс. рублей.  План выполнен  на 100,6%. Исполнение по земельному  налогу составило 2874,6 тыс. рублей. Годовой план выполнен на 107,1%. Госпошлины зачислено 0,8 тыс. рублей. План выполнен на 100%. </a:t>
            </a:r>
          </a:p>
          <a:p>
            <a:pPr>
              <a:buFont typeface="Wingdings" pitchFamily="2" charset="2"/>
              <a:buChar char="§"/>
            </a:pPr>
            <a:r>
              <a:rPr lang="ru-RU" sz="1600" b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  </a:t>
            </a:r>
            <a:r>
              <a:rPr lang="ru-RU" sz="1600" b="1" u="sng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Неналоговые доходы </a:t>
            </a:r>
            <a:r>
              <a:rPr lang="ru-RU" sz="1600" b="1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.   </a:t>
            </a:r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Сумма поступивших  в 2022 году доходов составила 2455,1 тыс. рублей, в том числе: арендная плата за земли  - 7,3 тыс. рублей, доходы от сдачи в аренду имущества – 26,3 тыс. рублей, доходы от реализации имущества – 98,0 тыс. рублей, доходы от продажи земли – 2300,4 тыс. рублей и штрафы – 23,1 тыс. рублей.  </a:t>
            </a:r>
          </a:p>
          <a:p>
            <a:pPr>
              <a:buFont typeface="Wingdings" pitchFamily="2" charset="2"/>
              <a:buChar char="§"/>
            </a:pPr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  По состоянию на 1 января 2023 года имеется недоимка в бюджет муниципального образования в сумме 1282,4 тыс. рублей. По сравнению с данными на 1 января 2022 года  она увеличилась на 78,2 тыс. рублей. В разрезе налогов недоимка составляет: по налогу на доходы физических лиц 20,0 тыс. рублей, по  налогу на имущество физических лиц 192,2 тыс. рублей и  по земельному налогу 1070,2 тыс. рублей.</a:t>
            </a:r>
          </a:p>
          <a:p>
            <a:pPr>
              <a:buFont typeface="Wingdings" pitchFamily="2" charset="2"/>
              <a:buChar char="§"/>
            </a:pPr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   Безвозмездные поступления от других бюджетов бюджетной системы Российской Федерации за 2022 год составили 8 529,9 тыс. рублей, в том числе:</a:t>
            </a:r>
          </a:p>
          <a:p>
            <a:pPr>
              <a:buFont typeface="Wingdings" pitchFamily="2" charset="2"/>
              <a:buChar char="§"/>
            </a:pPr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- дотация на выравнивание бюджетной обеспеченности поселений – 148,3 тыс. рублей;</a:t>
            </a:r>
          </a:p>
          <a:p>
            <a:pPr>
              <a:buFont typeface="Wingdings" pitchFamily="2" charset="2"/>
              <a:buChar char="§"/>
            </a:pPr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- субвенции бюджетам сельских поселений на осуществление   первичного воинского учета на территориях, где   отсутствуют военные комиссариаты – 263,6 тыс. рублей; </a:t>
            </a:r>
          </a:p>
          <a:p>
            <a:pPr>
              <a:buFont typeface="Wingdings" pitchFamily="2" charset="2"/>
              <a:buChar char="§"/>
            </a:pPr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 - </a:t>
            </a:r>
            <a:r>
              <a:rPr lang="ru-RU" sz="1600" dirty="0"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субсидия на осуществление дорожной деятельности в отношении автомобильных дорог общего пользования местного значения за счет средств областного дорожного фонда </a:t>
            </a:r>
            <a:r>
              <a:rPr lang="ru-RU" sz="1600" dirty="0" smtClean="0"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- 8</a:t>
            </a:r>
            <a:r>
              <a:rPr lang="ru-RU" sz="1600" dirty="0">
                <a:latin typeface="PT Astra Serif" panose="020A0603040505020204" pitchFamily="18" charset="-52"/>
                <a:ea typeface="Times New Roman" panose="02020603050405020304" pitchFamily="18" charset="0"/>
                <a:cs typeface="Times New Roman" panose="02020603050405020304" pitchFamily="18" charset="0"/>
              </a:rPr>
              <a:t> 118</a:t>
            </a:r>
            <a:r>
              <a:rPr lang="ru-RU" sz="1600" dirty="0" smtClean="0">
                <a:latin typeface="PT Astra Serif" panose="020A0603040505020204" pitchFamily="18" charset="-52"/>
                <a:ea typeface="PT Astra Serif" panose="020A0603040505020204" pitchFamily="18" charset="-52"/>
                <a:cs typeface="Times New Roman" pitchFamily="18" charset="0"/>
              </a:rPr>
              <a:t>,0 тыс. рублей.</a:t>
            </a:r>
          </a:p>
          <a:p>
            <a:pPr>
              <a:buFont typeface="Wingdings" pitchFamily="2" charset="2"/>
              <a:buChar char="§"/>
            </a:pPr>
            <a:endParaRPr lang="ru-RU" sz="1600" dirty="0">
              <a:latin typeface="PT Astra Serif" panose="020A0603040505020204" pitchFamily="18" charset="-52"/>
              <a:ea typeface="PT Astra Serif" panose="020A0603040505020204" pitchFamily="18" charset="-5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085584" cy="158417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РАСХОДЫ  БЮДЖЕТА НОВОЗАХАРКИНСКОГО МУНИЦИПАЛЬНОГО ОБРАЗОВАНИЯ</a:t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    ПО РАЗДЕЛАМ                                          (тыс. руб.)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08576331"/>
              </p:ext>
            </p:extLst>
          </p:nvPr>
        </p:nvGraphicFramePr>
        <p:xfrm>
          <a:off x="323528" y="1196752"/>
          <a:ext cx="8640960" cy="526504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60440"/>
                <a:gridCol w="1209969"/>
                <a:gridCol w="1912344"/>
                <a:gridCol w="1558207"/>
              </a:tblGrid>
              <a:tr h="9441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Показатели</a:t>
                      </a:r>
                      <a:endParaRPr lang="ru-RU" sz="16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План                           </a:t>
                      </a:r>
                      <a:r>
                        <a:rPr lang="ru-RU" sz="18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2022 года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Отчет                         </a:t>
                      </a:r>
                      <a:r>
                        <a:rPr lang="ru-RU" sz="18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2022 года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 </a:t>
                      </a:r>
                      <a:r>
                        <a:rPr lang="ru-RU" sz="1800" b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(факт)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/>
                        </a:rPr>
                        <a:t>% исполнения плана</a:t>
                      </a:r>
                      <a:endParaRPr lang="ru-RU" sz="18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85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Общегосударственные вопросы</a:t>
                      </a:r>
                      <a:endParaRPr lang="ru-RU" sz="20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i="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5 639,7</a:t>
                      </a:r>
                      <a:endParaRPr kumimoji="0" lang="ru-RU" sz="2000" i="0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i="0" kern="1200" dirty="0" smtClean="0">
                          <a:solidFill>
                            <a:schemeClr val="tx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4 981,5</a:t>
                      </a:r>
                      <a:endParaRPr kumimoji="0" lang="ru-RU" sz="2000" i="0" kern="1200" dirty="0">
                        <a:solidFill>
                          <a:schemeClr val="tx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88,3</a:t>
                      </a:r>
                      <a:endParaRPr lang="ru-RU" sz="2000" i="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209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Национальная </a:t>
                      </a:r>
                      <a:r>
                        <a:rPr lang="ru-RU" sz="20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оборона</a:t>
                      </a:r>
                      <a:endParaRPr lang="ru-RU" sz="20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i="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263,6</a:t>
                      </a:r>
                      <a:endParaRPr kumimoji="0" lang="ru-RU" sz="2000" i="0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i="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263,6</a:t>
                      </a:r>
                      <a:endParaRPr kumimoji="0" lang="ru-RU" sz="2000" i="0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100,0</a:t>
                      </a:r>
                      <a:endParaRPr lang="ru-RU" sz="2000" i="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226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Национальная </a:t>
                      </a:r>
                      <a:r>
                        <a:rPr lang="ru-RU" sz="20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безопасность и правоохранительная</a:t>
                      </a:r>
                      <a:r>
                        <a:rPr lang="ru-RU" sz="2000" baseline="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 деятельность</a:t>
                      </a:r>
                      <a:endParaRPr lang="ru-RU" sz="20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i="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144,1</a:t>
                      </a:r>
                      <a:endParaRPr kumimoji="0" lang="ru-RU" sz="2000" i="0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i="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133,1</a:t>
                      </a:r>
                      <a:endParaRPr kumimoji="0" lang="ru-RU" sz="2000" i="0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92,4</a:t>
                      </a:r>
                      <a:endParaRPr lang="ru-RU" sz="2000" i="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233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Национальная экономика</a:t>
                      </a:r>
                      <a:endParaRPr lang="ru-RU" sz="2000" dirty="0" smtClean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i="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11 332,0</a:t>
                      </a:r>
                      <a:endParaRPr kumimoji="0" lang="ru-RU" sz="2000" i="0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i="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10 342,7</a:t>
                      </a:r>
                      <a:endParaRPr kumimoji="0" lang="ru-RU" sz="2000" i="0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91,3</a:t>
                      </a:r>
                      <a:endParaRPr lang="ru-RU" sz="2000" i="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955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Жилищно-коммунальное хозяйство</a:t>
                      </a:r>
                      <a:endParaRPr lang="ru-RU" sz="200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i="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1 032,4</a:t>
                      </a:r>
                      <a:endParaRPr kumimoji="0" lang="ru-RU" sz="2000" i="0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i="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849,1</a:t>
                      </a:r>
                      <a:endParaRPr kumimoji="0" lang="ru-RU" sz="2000" i="0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82,2</a:t>
                      </a:r>
                      <a:endParaRPr lang="ru-RU" sz="2000" i="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477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Образование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i="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3,0</a:t>
                      </a:r>
                      <a:endParaRPr kumimoji="0" lang="ru-RU" sz="2000" i="0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i="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-</a:t>
                      </a:r>
                      <a:endParaRPr kumimoji="0" lang="ru-RU" sz="2000" i="0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-</a:t>
                      </a:r>
                      <a:endParaRPr lang="ru-RU" sz="2000" i="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477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+mn-cs"/>
                        </a:rPr>
                        <a:t>Социальная политика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i="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184,8</a:t>
                      </a:r>
                      <a:endParaRPr kumimoji="0" lang="ru-RU" sz="2000" i="0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i="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184,8</a:t>
                      </a:r>
                      <a:endParaRPr kumimoji="0" lang="ru-RU" sz="2000" i="0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0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100,0</a:t>
                      </a:r>
                      <a:endParaRPr lang="ru-RU" sz="2000" i="0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955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latin typeface="PT Astra Serif" panose="020A0603040505020204" pitchFamily="18" charset="-52"/>
                        <a:ea typeface="PT Astra Serif" panose="020A0603040505020204" pitchFamily="18" charset="-52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PT Astra Serif" panose="020A0603040505020204" pitchFamily="18" charset="-52"/>
                          <a:ea typeface="PT Astra Serif" panose="020A0603040505020204" pitchFamily="18" charset="-52"/>
                        </a:rPr>
                        <a:t>ИТОГО</a:t>
                      </a:r>
                      <a:endParaRPr lang="ru-RU" sz="2000" b="1" dirty="0"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ru-RU" sz="2000" b="1" i="0" kern="1200" dirty="0" smtClean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b="1" i="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18 599,6</a:t>
                      </a:r>
                      <a:endParaRPr kumimoji="0" lang="ru-RU" sz="2000" b="1" i="0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ru-RU" sz="2000" b="1" i="0" kern="1200" dirty="0" smtClean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b="1" i="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16 754,8</a:t>
                      </a:r>
                      <a:endParaRPr kumimoji="0" lang="ru-RU" sz="2000" b="1" i="0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ru-RU" sz="2000" b="1" i="0" kern="1200" dirty="0" smtClean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  <a:p>
                      <a:pPr marL="0" algn="r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b="1" i="0" kern="1200" dirty="0" smtClean="0">
                          <a:solidFill>
                            <a:schemeClr val="dk1"/>
                          </a:solidFill>
                          <a:latin typeface="PT Astra Serif" panose="020A0603040505020204" pitchFamily="18" charset="-52"/>
                          <a:ea typeface="PT Astra Serif" panose="020A0603040505020204" pitchFamily="18" charset="-52"/>
                          <a:cs typeface="Times New Roman" pitchFamily="18" charset="0"/>
                        </a:rPr>
                        <a:t>90,1</a:t>
                      </a:r>
                      <a:endParaRPr kumimoji="0" lang="ru-RU" sz="2000" b="1" i="0" kern="1200" dirty="0">
                        <a:solidFill>
                          <a:schemeClr val="dk1"/>
                        </a:solidFill>
                        <a:latin typeface="PT Astra Serif" panose="020A0603040505020204" pitchFamily="18" charset="-52"/>
                        <a:ea typeface="PT Astra Serif" panose="020A0603040505020204" pitchFamily="18" charset="-52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668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</a:rPr>
              <a:t>СТРУКТУРА РАСХОДОВ БЮДЖЕТА НОВОЗАХАРКИНСКОГО МУНИЦИПАЛЬНОГО ОБРАЗОВАНИЯ ЗА 2022 ГОД (%)</a:t>
            </a:r>
            <a:endParaRPr lang="ru-RU" sz="1800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82321428"/>
              </p:ext>
            </p:extLst>
          </p:nvPr>
        </p:nvGraphicFramePr>
        <p:xfrm>
          <a:off x="467544" y="980728"/>
          <a:ext cx="8229600" cy="53438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2932</TotalTime>
  <Words>1054</Words>
  <Application>Microsoft Office PowerPoint</Application>
  <PresentationFormat>Экран (4:3)</PresentationFormat>
  <Paragraphs>221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БЮДЖЕТ ДЛЯ ГРАЖДАН</vt:lpstr>
      <vt:lpstr>ЧТО ТАКОЕ ИСПОЛНЕНИЕ БЮДЖЕТА ?</vt:lpstr>
      <vt:lpstr>ОСНОВНЫЕ ПАРАМЕТРЫ БЮДЖЕТА НОВОЗАХАРКИНСКОГО МУНИЦИПАЛЬНОГО ОБРАЗОВАНИЯ  </vt:lpstr>
      <vt:lpstr>                      ДОХОДЫ  БЮДЖЕТА НОВОЗАХАРКИНСКОГО МУНИЦИПАЛЬНОГО ОБРАЗОВАНИЯ  ЗА 2022 ГОД (%)</vt:lpstr>
      <vt:lpstr>Налоговые доходы (тыс. руб.) </vt:lpstr>
      <vt:lpstr> Неналоговые доходы (тыс. руб.) </vt:lpstr>
      <vt:lpstr>Слайд 7</vt:lpstr>
      <vt:lpstr>    РАСХОДЫ  БЮДЖЕТА НОВОЗАХАРКИНСКОГО МУНИЦИПАЛЬНОГО ОБРАЗОВАНИЯ                                                                 ПО РАЗДЕЛАМ                                          (тыс. руб.)  </vt:lpstr>
      <vt:lpstr>СТРУКТУРА РАСХОДОВ БЮДЖЕТА НОВОЗАХАРКИНСКОГО МУНИЦИПАЛЬНОГО ОБРАЗОВАНИЯ ЗА 2022 ГОД (%)</vt:lpstr>
      <vt:lpstr>Муниципальные программы </vt:lpstr>
      <vt:lpstr>МЕЖБЮДЖЕТНЫЕ ТРАНСФЕРТЫ НА ВЫПОЛНЕНИЕ ПЕРЕДАННЫХ ПОЛНОМОЧИЙ В БЮДЖЕТ ПЕТРОВСКОГО МУНИЦИПАЛЬНОГО РАЙОНА ЗА 2022 ГОД</vt:lpstr>
      <vt:lpstr>КОНТАКТНАЯ ИНФОРМАЦИЯ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Бюджет</dc:creator>
  <cp:lastModifiedBy>Пользователь Windows</cp:lastModifiedBy>
  <cp:revision>376</cp:revision>
  <dcterms:created xsi:type="dcterms:W3CDTF">2016-03-02T07:51:07Z</dcterms:created>
  <dcterms:modified xsi:type="dcterms:W3CDTF">2023-05-19T05:33:15Z</dcterms:modified>
</cp:coreProperties>
</file>