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1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2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008"/>
    <a:srgbClr val="FFCC00"/>
    <a:srgbClr val="BD1DB2"/>
    <a:srgbClr val="DFD9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90"/>
      <c:perspective val="30"/>
    </c:view3D>
    <c:plotArea>
      <c:layout>
        <c:manualLayout>
          <c:layoutTarget val="inner"/>
          <c:xMode val="edge"/>
          <c:yMode val="edge"/>
          <c:x val="8.9259514435695533E-2"/>
          <c:y val="0"/>
          <c:w val="0.8212951923403996"/>
          <c:h val="0.906306820832980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9"/>
          <c:dPt>
            <c:idx val="0"/>
            <c:spPr>
              <a:solidFill>
                <a:srgbClr val="FFCCCC"/>
              </a:solidFill>
            </c:spPr>
          </c:dPt>
          <c:dPt>
            <c:idx val="3"/>
            <c:explosion val="15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3399FF"/>
              </a:solidFill>
            </c:spPr>
          </c:dPt>
          <c:dLbls>
            <c:dLbl>
              <c:idx val="0"/>
              <c:layout>
                <c:manualLayout>
                  <c:x val="-8.1884142112913366E-2"/>
                  <c:y val="-5.0560589160125666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050" dirty="0"/>
                      <a:t>алог на доходы физических лиц </a:t>
                    </a:r>
                    <a:endParaRPr lang="ru-RU" sz="1050" dirty="0" smtClean="0"/>
                  </a:p>
                  <a:p>
                    <a:r>
                      <a:rPr lang="ru-RU" sz="1050" dirty="0" smtClean="0"/>
                      <a:t> 18,5%</a:t>
                    </a:r>
                    <a:endParaRPr lang="ru-RU" sz="1050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9.6566621626998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акцизы 17,1%</a:t>
                    </a:r>
                    <a:endParaRPr lang="ru-RU" sz="1050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033715352852166E-2"/>
                  <c:y val="-9.4885554054233268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i="0" baseline="0" dirty="0" smtClean="0"/>
                      <a:t>единый сельскохозяйственный налог 3,0%</a:t>
                    </a:r>
                    <a:endParaRPr lang="ru-RU" sz="1050" b="1" i="0" baseline="0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641163563130966E-2"/>
                  <c:y val="-3.0768491190741747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налоги</a:t>
                    </a:r>
                    <a:r>
                      <a:rPr lang="ru-RU" sz="1050" baseline="0" dirty="0" smtClean="0"/>
                      <a:t> на имущество 21,9%</a:t>
                    </a:r>
                    <a:r>
                      <a:rPr lang="ru-RU" sz="1050" dirty="0" smtClean="0"/>
                      <a:t> </a:t>
                    </a:r>
                    <a:endParaRPr lang="ru-RU" sz="1050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504897746940029"/>
                  <c:y val="-3.5195591024090082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имущества </a:t>
                    </a:r>
                    <a:r>
                      <a:rPr lang="ru-RU" sz="1050" b="1" dirty="0" smtClean="0"/>
                      <a:t>0,1%</a:t>
                    </a:r>
                    <a:endParaRPr lang="ru-RU" sz="1050" b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91583392959344E-2"/>
                  <c:y val="4.625836757969002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63177286827638E-2"/>
                  <c:y val="0.1804278940443019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безвозмездные поступления 39,0%</a:t>
                    </a:r>
                    <a:endParaRPr lang="ru-RU" sz="1050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-0.25680434171469274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6644925183925854"/>
                  <c:y val="0.1984561371232376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902E-2"/>
                  <c:y val="7.24234401059074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 18,5%</c:v>
                </c:pt>
                <c:pt idx="1">
                  <c:v>акцизы 17,1%</c:v>
                </c:pt>
                <c:pt idx="2">
                  <c:v>единый сельскохозяйственный налог 3,0%</c:v>
                </c:pt>
                <c:pt idx="3">
                  <c:v>налоги на имущество 21,9%</c:v>
                </c:pt>
                <c:pt idx="4">
                  <c:v>доходы от использования имущества 0,1 %</c:v>
                </c:pt>
                <c:pt idx="5">
                  <c:v>инициативные платежи 0,4%</c:v>
                </c:pt>
                <c:pt idx="6">
                  <c:v>безвозмездные поступления 39,0 %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18.5</c:v>
                </c:pt>
                <c:pt idx="1">
                  <c:v>17.100000000000001</c:v>
                </c:pt>
                <c:pt idx="2">
                  <c:v>3</c:v>
                </c:pt>
                <c:pt idx="3">
                  <c:v>21.9</c:v>
                </c:pt>
                <c:pt idx="4">
                  <c:v>0.1</c:v>
                </c:pt>
                <c:pt idx="5">
                  <c:v>0.4</c:v>
                </c:pt>
                <c:pt idx="6">
                  <c:v>39</c:v>
                </c:pt>
              </c:numCache>
            </c:numRef>
          </c:val>
        </c:ser>
      </c:pie3DChart>
      <c:spPr>
        <a:noFill/>
      </c:spPr>
    </c:plotArea>
    <c:legend>
      <c:legendPos val="b"/>
      <c:layout>
        <c:manualLayout>
          <c:xMode val="edge"/>
          <c:yMode val="edge"/>
          <c:x val="2.6388888888888889E-2"/>
          <c:y val="0.84348773802535049"/>
          <c:w val="0.95327832458442763"/>
          <c:h val="0.1233246239964283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2.0061606882473153E-2"/>
                  <c:y val="-2.138898136239390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6975308641975394E-2"/>
                  <c:y val="-1.901242787768346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1.2345679012345723E-2"/>
                  <c:y val="-2.37655348471043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dLbls>
            <c:dLbl>
              <c:idx val="0"/>
              <c:layout>
                <c:manualLayout>
                  <c:x val="2.3148148148148147E-2"/>
                  <c:y val="-2.37655348471043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53.9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dLbls>
            <c:dLbl>
              <c:idx val="0"/>
              <c:layout>
                <c:manualLayout>
                  <c:x val="2.0061728395061731E-2"/>
                  <c:y val="-1.425932090826259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19.7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99C008"/>
            </a:solidFill>
          </c:spPr>
          <c:dLbls>
            <c:dLbl>
              <c:idx val="0"/>
              <c:layout>
                <c:manualLayout>
                  <c:x val="2.1604938271604941E-2"/>
                  <c:y val="-2.376553484710446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</c:ser>
        <c:shape val="box"/>
        <c:axId val="180268032"/>
        <c:axId val="180482816"/>
        <c:axId val="0"/>
      </c:bar3DChart>
      <c:catAx>
        <c:axId val="180268032"/>
        <c:scaling>
          <c:orientation val="minMax"/>
        </c:scaling>
        <c:delete val="1"/>
        <c:axPos val="b"/>
        <c:numFmt formatCode="General" sourceLinked="0"/>
        <c:tickLblPos val="none"/>
        <c:crossAx val="180482816"/>
        <c:crosses val="autoZero"/>
        <c:auto val="1"/>
        <c:lblAlgn val="ctr"/>
        <c:lblOffset val="100"/>
      </c:catAx>
      <c:valAx>
        <c:axId val="180482816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180268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28628365898735"/>
          <c:y val="0.1628521111935107"/>
          <c:w val="0.32340976475162903"/>
          <c:h val="0.74219428493154693"/>
        </c:manualLayout>
      </c:layout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0.31625</cdr:x>
      <cdr:y>0.83544</cdr:y>
    </cdr:from>
    <cdr:to>
      <cdr:x>0.36</cdr:x>
      <cdr:y>0.88934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2632" y="4464496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0.30625</cdr:x>
      <cdr:y>0.78154</cdr:y>
    </cdr:from>
    <cdr:to>
      <cdr:x>0.38499</cdr:x>
      <cdr:y>0.86239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4176464"/>
          <a:ext cx="647999" cy="432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0.39374</cdr:x>
      <cdr:y>0.53899</cdr:y>
    </cdr:from>
    <cdr:to>
      <cdr:x>0.47249</cdr:x>
      <cdr:y>0.60637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40360" y="2880320"/>
          <a:ext cx="648081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4B7F6-7446-4D12-B836-913ABEFB73D6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93283-F5E2-4895-91FB-5898D128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35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3283-F5E2-4895-91FB-5898D12858F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483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ело Новозахарки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8864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66041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4686"/>
            <a:ext cx="6400800" cy="30226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НОВОЗАХАРКИНСКОГО МУНИЦИПАЛЬНОГО ОБРАЗОВАНИЯ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ОБ ИСПОЛНЕНИИ БЮДЖЕТА НОВОЗАХАРКИНСКОГО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2024 ГОД»</a:t>
            </a:r>
            <a:endParaRPr lang="ru-RU" sz="32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2623569"/>
              </p:ext>
            </p:extLst>
          </p:nvPr>
        </p:nvGraphicFramePr>
        <p:xfrm>
          <a:off x="467544" y="1484784"/>
          <a:ext cx="8229600" cy="484582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2024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1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«Развитие информационного партнерства органов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со средствами массовой информации»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6,7 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"Энергосбережение и повышение энергетической эффективности на территории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192,1</a:t>
                      </a:r>
                    </a:p>
                    <a:p>
                      <a:pPr algn="r"/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Муниципальная программа "Водоснабжение на территории </a:t>
                      </a:r>
                      <a:r>
                        <a:rPr lang="ru-RU" sz="1600" dirty="0" err="1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3 147,5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Муниципальная программа "Ремонт, содержание автомобильных дорог в границах </a:t>
                      </a:r>
                      <a:r>
                        <a:rPr lang="ru-RU" sz="1600" dirty="0" err="1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11 895,1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"Развитие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390,7</a:t>
                      </a:r>
                      <a:endParaRPr lang="ru-RU" sz="2000" b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15 632,1     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ЗА 2024  ГОД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078176"/>
              </p:ext>
            </p:extLst>
          </p:nvPr>
        </p:nvGraphicFramePr>
        <p:xfrm>
          <a:off x="179512" y="1628800"/>
          <a:ext cx="8784976" cy="423246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126,2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251,5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</a:t>
                      </a:r>
                      <a:r>
                        <a:rPr kumimoji="0" lang="ru-RU" sz="1800" kern="120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бюджета </a:t>
                      </a:r>
                      <a:r>
                        <a:rPr lang="ru-RU" sz="180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429,7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Администрация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Новозахаркинского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муниципального образования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412 534 Саратовская область  Петровский район </a:t>
            </a:r>
            <a:r>
              <a:rPr lang="ru-RU" dirty="0" err="1" smtClean="0">
                <a:solidFill>
                  <a:srgbClr val="C00000"/>
                </a:solidFill>
                <a:latin typeface="Arial Black" pitchFamily="34" charset="0"/>
              </a:rPr>
              <a:t>с.Новозахаркино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, ул.Советская, д. 2.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 55) 51-6-41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             8(845 55) 51-6-42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admzach@rambler.ru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000108"/>
            <a:ext cx="8372476" cy="5500726"/>
          </a:xfrm>
        </p:spPr>
        <p:txBody>
          <a:bodyPr>
            <a:normAutofit fontScale="70000" lnSpcReduction="2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lang="ru-RU" sz="36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lang="ru-RU" sz="28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, который начинается с момента утверждения решения о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  образования и продолжается в течение финансового года.</a:t>
            </a:r>
            <a:endParaRPr lang="ru-RU" sz="2800" i="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lang="ru-RU" sz="2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полного и своевременного  поступления в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в соответствии с утвержденными бюджетными назначениями);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  исполнения принятых муниципальным образованием расходных обязательств).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контроля за исполнением бюджета.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Новозахаркинского муниципального образования за 2024 год предоставляется в Совет депутатов </a:t>
            </a:r>
            <a:r>
              <a:rPr lang="ru-RU" sz="2400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Новозахаркинского</a:t>
            </a: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муниципального образования. По результатам рассмотрения отчета депутаты принимают решение  о его утверждении либо отклонении.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ОСНОВНЫЕ ПАРАМЕТРЫ БЮДЖЕТА НОВОЗАХАРКИНСКОГО МУНИЦИПАЛЬНОГО ОБРАЗОВАНИЯ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25979766"/>
              </p:ext>
            </p:extLst>
          </p:nvPr>
        </p:nvGraphicFramePr>
        <p:xfrm>
          <a:off x="305436" y="822042"/>
          <a:ext cx="8352927" cy="582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227"/>
                <a:gridCol w="1774551"/>
                <a:gridCol w="1845533"/>
                <a:gridCol w="1680616"/>
              </a:tblGrid>
              <a:tr h="91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2023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2024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2024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28 869,9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20 804,0</a:t>
                      </a:r>
                    </a:p>
                    <a:p>
                      <a:pPr algn="r"/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25 380,0  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14 578,5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10 916,9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15 492,9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14 291,4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9 887,1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9 887,1 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18 945,6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25 782,4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22 048,4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9 924,3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-4 978,4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3 331,6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7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- 9 924,3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4 978,4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-3 331,6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45,6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br>
              <a:rPr lang="ru-RU" sz="54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ДОХОДЫ  БЮДЖЕТА НОВОЗАХАРКИНСКОГО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ЗА 2024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71543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71613"/>
          <a:ext cx="8517632" cy="50006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863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701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10788,3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15364,2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142,4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6953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2139,5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4702,1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219,8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4222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3756,4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4337,3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115,5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78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768,3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768,3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5242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4122,1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5554,5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134,7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6460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Госпошлина, сборы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116466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5961601"/>
              </p:ext>
            </p:extLst>
          </p:nvPr>
        </p:nvGraphicFramePr>
        <p:xfrm>
          <a:off x="251520" y="2143116"/>
          <a:ext cx="8229600" cy="41434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14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7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128,6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128,7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100,1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1039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Доходы от использования муниципального имущества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33,7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100,3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1039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Инициативные платежи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95,0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95,0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2930"/>
            <a:ext cx="8715436" cy="645507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lang="ru-RU" sz="1600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Новозахаркинского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МО за 2024 год по доходам составило 25 380,0 </a:t>
            </a:r>
            <a:r>
              <a:rPr lang="ru-RU" sz="1600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тыс.рублей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(122,0% от уточненных бюджетных назначений). Собственные доходы бюджета исполнены на 141,9%, при плановых назначениях  10 916,9 тыс.рублей поступило 15 492,9 </a:t>
            </a:r>
            <a:r>
              <a:rPr lang="ru-RU" sz="1600" dirty="0" err="1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тыс.рублей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 .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Поступление  налога на доходы физических лиц равно  4 702,1тыс. рублей, годовой план выполнен на 219,8 %. Акцизов зачислено 4 337,3 тыс. рублей. Годовой план выполнен на 115,5%. Единого сельскохозяйственного налога поступило 768,3 тыс. рублей. План выполнен на 100,0%. В 2024 году  зачислено налога на имущество физических лиц в сумме 659,8 тыс. рублей.  План выполнен  на 141,3%. Исполнение по земельному  налогу составило 4 894,7 тыс. рублей. Годовой план выполнен на 133,9%. Госпошлины зачислено 2,0 тыс. рублей. План выполнен на 100%. 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 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Сумма поступивших  в 2024 году доходов составила 128,7 тыс. рублей, в том числе: арендная плата за земли  - 7,4 тыс. рублей, доходы от сдачи в аренду имущества – 26,3 тыс. рублей и инициативные платежи – 95,0 тыс. рублей.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По состоянию на 1 января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2025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года имеется недоимка в бюджет муниципального образования в сумме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1 020,1тыс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рублей. По сравнению с данными на 1 января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2024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года  она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уменьшилась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285,7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 рублей. В разрезе налогов недоимка составляет: по налогу на доходы физических лиц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106,9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 рублей, по  налогу на имущество физических лиц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124,7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 рублей и  по земельному налогу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788,5 тыс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рублей.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Безвозмездные поступления от других бюджетов бюджетной системы Российской Федерации за 2024 год составили 9 887,1 тыс. рублей, в том числе: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дотация на выравнивание бюджетной обеспеченности поселений – 174,6 тыс. рублей;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субвенции бюджетам сельских поселений на осуществление первичного воинского учета на территориях, где   отсутствуют военные комиссариаты – 347,5 тыс. рублей; </a:t>
            </a:r>
          </a:p>
          <a:p>
            <a:pPr algn="just"/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- субсидия  на реализацию инициативного проекта – 1 400,0 тыс. рублей «Ремонт водопроводной сети в с. Озерки»;</a:t>
            </a:r>
          </a:p>
          <a:p>
            <a:pPr algn="just"/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-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– 7 965,0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тыс. рублей.</a:t>
            </a:r>
          </a:p>
          <a:p>
            <a:pPr indent="0" algn="just">
              <a:buNone/>
            </a:pP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1600" dirty="0" smtClean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1600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8558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НОВОЗАХАРКИНСКОГО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ПО РАЗДЕЛАМ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7674862"/>
              </p:ext>
            </p:extLst>
          </p:nvPr>
        </p:nvGraphicFramePr>
        <p:xfrm>
          <a:off x="323528" y="1196752"/>
          <a:ext cx="8640960" cy="49145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0"/>
                <a:gridCol w="1209969"/>
                <a:gridCol w="1912344"/>
                <a:gridCol w="1558207"/>
              </a:tblGrid>
              <a:tr h="94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2024 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2024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6 226,0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5 278,7</a:t>
                      </a:r>
                      <a:endParaRPr kumimoji="0" lang="ru-RU" sz="2000" i="0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84,8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0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347,5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347,5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безопасность и правоохранительная</a:t>
                      </a:r>
                      <a:r>
                        <a:rPr lang="ru-RU" sz="20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деятельность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161,7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97,6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60,4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3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13 327,8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11 895,1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89,3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5 594,6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4 334,7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77,5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124,8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76,0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25 782,4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22 048,4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85,5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НОВОЗАХАРКИНСКОГО МУНИЦИПАЛЬНОГО ОБРАЗОВАНИЯ ЗА 2024 ГОД (%)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778883"/>
              </p:ext>
            </p:extLst>
          </p:nvPr>
        </p:nvGraphicFramePr>
        <p:xfrm>
          <a:off x="467544" y="980728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3333</TotalTime>
  <Words>1057</Words>
  <Application>Microsoft Office PowerPoint</Application>
  <PresentationFormat>Экран (4:3)</PresentationFormat>
  <Paragraphs>217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НОВОЗАХАРКИНСКОГО МУНИЦИПАЛЬНОГО ОБРАЗОВАНИЯ  </vt:lpstr>
      <vt:lpstr>                       ДОХОДЫ  БЮДЖЕТА НОВОЗАХАРКИНСКОГО МУНИЦИПАЛЬНОГО ОБРАЗОВАНИЯ  ЗА 2024 ГОД (%)</vt:lpstr>
      <vt:lpstr>Налоговые доходы (тыс. руб.) </vt:lpstr>
      <vt:lpstr>   Неналоговые доходы (тыс. руб.) </vt:lpstr>
      <vt:lpstr>Слайд 7</vt:lpstr>
      <vt:lpstr>    РАСХОДЫ  БЮДЖЕТА НОВОЗАХАРКИНСКОГО МУНИЦИПАЛЬНОГО ОБРАЗОВАНИЯ                                                                 ПО РАЗДЕЛАМ                                          (тыс. руб.)  </vt:lpstr>
      <vt:lpstr>СТРУКТУРА РАСХОДОВ БЮДЖЕТА НОВОЗАХАРКИНСКОГО МУНИЦИПАЛЬНОГО ОБРАЗОВАНИЯ ЗА 2024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ЗА 2024  ГОД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User</cp:lastModifiedBy>
  <cp:revision>423</cp:revision>
  <dcterms:created xsi:type="dcterms:W3CDTF">2016-03-02T07:51:07Z</dcterms:created>
  <dcterms:modified xsi:type="dcterms:W3CDTF">2025-05-20T11:56:00Z</dcterms:modified>
</cp:coreProperties>
</file>