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1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2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DB2"/>
    <a:srgbClr val="DF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59514435695533E-2"/>
          <c:y val="0"/>
          <c:w val="0.82129519234039894"/>
          <c:h val="0.906306820832981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FFCCCC"/>
              </a:solidFill>
            </c:spPr>
          </c:dPt>
          <c:dPt>
            <c:idx val="3"/>
            <c:bubble3D val="0"/>
            <c:explosion val="15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3399FF"/>
              </a:solidFill>
            </c:spPr>
          </c:dPt>
          <c:dLbls>
            <c:dLbl>
              <c:idx val="0"/>
              <c:layout>
                <c:manualLayout>
                  <c:x val="-8.1884142112913269E-2"/>
                  <c:y val="-5.0560589160125617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050" dirty="0"/>
                      <a:t>алог на доходы физических лиц </a:t>
                    </a:r>
                    <a:endParaRPr lang="ru-RU" sz="1050" dirty="0" smtClean="0"/>
                  </a:p>
                  <a:p>
                    <a:r>
                      <a:rPr lang="ru-RU" sz="1050" dirty="0" smtClean="0"/>
                      <a:t> 18,0%</a:t>
                    </a:r>
                    <a:endParaRPr lang="ru-RU" sz="105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9.6566621626997889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акцизы 14,2%</a:t>
                    </a:r>
                    <a:endParaRPr lang="ru-RU" sz="105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033715352852131E-2"/>
                  <c:y val="-9.4885554054233268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i="0" baseline="0" dirty="0" smtClean="0"/>
                      <a:t>единый сельскохозяйственный налог 2,5%</a:t>
                    </a:r>
                    <a:endParaRPr lang="ru-RU" sz="1050" b="1" i="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641163563131014E-2"/>
                  <c:y val="-3.0768491190741765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налоги</a:t>
                    </a:r>
                    <a:r>
                      <a:rPr lang="ru-RU" sz="1050" baseline="0" dirty="0" smtClean="0"/>
                      <a:t> на имущество 15,7%</a:t>
                    </a:r>
                    <a:r>
                      <a:rPr lang="ru-RU" sz="1050" dirty="0" smtClean="0"/>
                      <a:t> </a:t>
                    </a:r>
                    <a:endParaRPr lang="ru-RU" sz="105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504897746940029"/>
                  <c:y val="-3.5195591024090082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 </a:t>
                    </a:r>
                    <a:r>
                      <a:rPr lang="ru-RU" sz="1050" b="1" dirty="0" smtClean="0"/>
                      <a:t>0,1%</a:t>
                    </a:r>
                    <a:endParaRPr lang="ru-RU" sz="105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200643251932850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5833442694663235E-2"/>
                  <c:y val="-7.2201884358747581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акцизы 17,2%</a:t>
                    </a:r>
                    <a:endParaRPr lang="ru-RU" sz="105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-0.256804341714692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6644925183925827"/>
                  <c:y val="0.198456137123237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8992E-2"/>
                  <c:y val="7.24234401059073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 18,0%</c:v>
                </c:pt>
                <c:pt idx="1">
                  <c:v>акцизы 14,2%</c:v>
                </c:pt>
                <c:pt idx="2">
                  <c:v>единый сельскохозяйственный налог 2,5%</c:v>
                </c:pt>
                <c:pt idx="3">
                  <c:v>налоги на имущество 15,7 %</c:v>
                </c:pt>
                <c:pt idx="4">
                  <c:v>доходы от использования имущества 0,1 %</c:v>
                </c:pt>
                <c:pt idx="5">
                  <c:v>безвозмездные поступления 49,5 %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.0">
                  <c:v>18</c:v>
                </c:pt>
                <c:pt idx="1">
                  <c:v>14.2</c:v>
                </c:pt>
                <c:pt idx="2">
                  <c:v>2.5</c:v>
                </c:pt>
                <c:pt idx="3">
                  <c:v>15.7</c:v>
                </c:pt>
                <c:pt idx="4">
                  <c:v>0.1</c:v>
                </c:pt>
                <c:pt idx="5">
                  <c:v>49.5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2.6388888888888889E-2"/>
          <c:y val="0.84348773802535049"/>
          <c:w val="0.95327832458442763"/>
          <c:h val="0.12332462399642824"/>
        </c:manualLayout>
      </c:layout>
      <c:overlay val="0"/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606882473118E-2"/>
                  <c:y val="-2.1388981362393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975308641975381E-2"/>
                  <c:y val="-1.901242787768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2.3765534847104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0.60000000000000009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48148148148147E-2"/>
                  <c:y val="-2.3765534847104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67.599999999999994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31E-2"/>
                  <c:y val="-1.425932090826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1.9000000000000001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09E-2"/>
                  <c:y val="-2.3765534847104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0.60000000000000009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8346096"/>
        <c:axId val="2076734048"/>
        <c:axId val="0"/>
      </c:bar3DChart>
      <c:catAx>
        <c:axId val="19983460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076734048"/>
        <c:crosses val="autoZero"/>
        <c:auto val="1"/>
        <c:lblAlgn val="ctr"/>
        <c:lblOffset val="100"/>
        <c:noMultiLvlLbl val="0"/>
      </c:catAx>
      <c:valAx>
        <c:axId val="2076734048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one"/>
        <c:crossAx val="199834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28628365899235"/>
          <c:y val="0.16285211119351067"/>
          <c:w val="0.32340976475162875"/>
          <c:h val="0.74219428493154693"/>
        </c:manualLayout>
      </c:layout>
      <c:overlay val="0"/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0.31625</cdr:x>
      <cdr:y>0.83544</cdr:y>
    </cdr:from>
    <cdr:to>
      <cdr:x>0.36</cdr:x>
      <cdr:y>0.88934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2632" y="4464496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0.30625</cdr:x>
      <cdr:y>0.78154</cdr:y>
    </cdr:from>
    <cdr:to>
      <cdr:x>0.38499</cdr:x>
      <cdr:y>0.86239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4176464"/>
          <a:ext cx="647999" cy="432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0.39374</cdr:x>
      <cdr:y>0.53899</cdr:y>
    </cdr:from>
    <cdr:to>
      <cdr:x>0.47249</cdr:x>
      <cdr:y>0.60637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40360" y="2880320"/>
          <a:ext cx="648081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4B7F6-7446-4D12-B836-913ABEFB73D6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93283-F5E2-4895-91FB-5898D128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35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3283-F5E2-4895-91FB-5898D12858F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3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ело Новозахарки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8864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66041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4686"/>
            <a:ext cx="6400800" cy="30226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НОВОЗАХАРКИНСКОГО МУНИЦИПАЛЬНОГО ОБРАЗОВАНИЯ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ОБ ИСПОЛНЕНИИ БЮДЖЕТА НОВОЗАХАРКИНСКОГО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2023 ГОД»</a:t>
            </a:r>
            <a:endParaRPr lang="ru-RU" sz="32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719898"/>
              </p:ext>
            </p:extLst>
          </p:nvPr>
        </p:nvGraphicFramePr>
        <p:xfrm>
          <a:off x="467544" y="1484784"/>
          <a:ext cx="8229600" cy="484582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2023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1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«Развитие информационного партнерства органов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со средствами массовой информации»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5,0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"Энергосбережение и повышение энергетической эффективности на территории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61,2</a:t>
                      </a:r>
                    </a:p>
                    <a:p>
                      <a:pPr algn="r"/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Муниципальная программа "Водоснабжение на территории </a:t>
                      </a:r>
                      <a:r>
                        <a:rPr lang="ru-RU" sz="1600" dirty="0" err="1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144,3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Муниципальная программа "Ремонт, содержание автомобильных дорог в границах </a:t>
                      </a:r>
                      <a:r>
                        <a:rPr lang="ru-RU" sz="1600" dirty="0" err="1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11 307,5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"Развитие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309,6</a:t>
                      </a:r>
                      <a:endParaRPr lang="ru-RU" sz="2000" b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11 827,6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ЗА 2023 ГОД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314741"/>
              </p:ext>
            </p:extLst>
          </p:nvPr>
        </p:nvGraphicFramePr>
        <p:xfrm>
          <a:off x="179512" y="1196752"/>
          <a:ext cx="8784976" cy="423246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119,5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234,3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</a:t>
                      </a:r>
                      <a:r>
                        <a:rPr kumimoji="0" lang="ru-RU" sz="1800" kern="120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бюджета </a:t>
                      </a:r>
                      <a:r>
                        <a:rPr lang="ru-RU" sz="180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403,8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Администрация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Новозахаркинского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муниципального образования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412 534 Саратовская область  Петровский район </a:t>
            </a:r>
            <a:r>
              <a:rPr lang="ru-RU" dirty="0" err="1" smtClean="0">
                <a:solidFill>
                  <a:srgbClr val="C00000"/>
                </a:solidFill>
                <a:latin typeface="Arial Black" pitchFamily="34" charset="0"/>
              </a:rPr>
              <a:t>с.Новозахаркино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, ул.Советская, д. 2.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 55) 51-6-41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             8(845 55) 51-6-42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admzach@rambler.ru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000108"/>
            <a:ext cx="8372476" cy="5500726"/>
          </a:xfrm>
        </p:spPr>
        <p:txBody>
          <a:bodyPr>
            <a:normAutofit fontScale="62500" lnSpcReduction="2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lang="ru-RU" sz="36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lang="ru-RU" sz="28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, который начинается с момента утверждения решения о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  образования и продолжается в течение финансового года.</a:t>
            </a:r>
            <a:endParaRPr lang="ru-RU" sz="2800" i="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lang="ru-RU" sz="2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полного и своевременного  поступления в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в соответствии с утвержденными бюджетными назначениями);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  исполнения принятых муниципальным образованием расходных обязательств).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контроля за исполнением бюджета.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Новозахаркинского муниципального образования  за 2023 год предоставляется в Совет депутатов Новозахаркинского муниципального  образования. По результатам рассмотрения отчета депутаты принимают решение  о его утверждении либо отклонении.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ОСНОВНЫЕ ПАРАМЕТРЫ БЮДЖЕТА НОВОЗАХАРКИНСКОГО МУНИЦИПАЛЬНОГО ОБРАЗОВАНИЯ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43117"/>
              </p:ext>
            </p:extLst>
          </p:nvPr>
        </p:nvGraphicFramePr>
        <p:xfrm>
          <a:off x="323529" y="692696"/>
          <a:ext cx="8352927" cy="5874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227"/>
                <a:gridCol w="1774551"/>
                <a:gridCol w="1845533"/>
                <a:gridCol w="1680616"/>
              </a:tblGrid>
              <a:tr h="91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2022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2023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2023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22 709,0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22 654,4</a:t>
                      </a:r>
                    </a:p>
                    <a:p>
                      <a:pPr algn="r"/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28 869,9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14 179,1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8 363,0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14 578,5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8 529,9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14 291,4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14 291,4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16 754,8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25 521,9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18 945,6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5 954,2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-2 867,5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9 924,3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7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-5 954,2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2 867,5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-9 924,3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34,3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br>
              <a:rPr lang="ru-RU" sz="54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ДОХОДЫ  БЮДЖЕТА НОВОЗАХАРКИНСКОГО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ЗА 2023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71543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71613"/>
          <a:ext cx="8517632" cy="50006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863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01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8329,4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14544,9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174,6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6953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1038,6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5191,4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св.100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4222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3872,6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4089,1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105,6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78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307,1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710,5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св.100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5242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3109,9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4552,7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146,4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6460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Госпошлина, сборы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1,2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1,2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116466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961601"/>
              </p:ext>
            </p:extLst>
          </p:nvPr>
        </p:nvGraphicFramePr>
        <p:xfrm>
          <a:off x="251520" y="2143116"/>
          <a:ext cx="8229600" cy="31038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14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7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1039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Доходы от использования муниципального имущества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2930"/>
            <a:ext cx="8715436" cy="645507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Исполнение бюджета </a:t>
            </a:r>
            <a:r>
              <a:rPr lang="ru-RU" sz="1600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Новозахаркинского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МО 28 869,9 тыс.рублей (127,4% от уточненных бюджетных назначений). Собственные доходы бюджета исполнены на 174,3%, при плановых </a:t>
            </a:r>
            <a:r>
              <a:rPr lang="ru-RU" sz="160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назначениях  </a:t>
            </a:r>
            <a:r>
              <a:rPr lang="ru-RU" sz="160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8363,0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тыс.рублей поступило 14 578,5 тыс.рублей. 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 .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Поступление  налога на доходы физических лиц равно  5 191,4 тыс. рублей, годовой план выполнен на 499,8 %. Акцизов зачислено 4 089,1 тыс. рублей. Годовой план выполнен на 105,6%. Единого сельскохозяйственного налога поступило 710,5 тыс. рублей. План выполнен на 231,4%. В 2023 году  зачислено налога на имущество физических лиц в сумме 444,4 тыс. рублей.  План выполнен  на 211,7%. Исполнение по земельному  налогу составило 4 108,3 тыс. рублей. Годовой план выполнен на 141,7%. Госпошлины зачислено 1,2 тыс. рублей. План выполнен на 100%. 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 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Сумма поступивших  в 2023 году доходов составила 33,6 тыс. рублей, в том числе: арендная плата за земли  - 7,3 тыс. рублей, доходы от сдачи в аренду имущества – 26,3 тыс. рублей.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По состоянию на 1 января 2024 года имеется недоимка в бюджет муниципального образования в сумме 1 305,8 тыс. рублей. По сравнению с данными на 1 января 2023 года  она увеличилась на 23,4 тыс. рублей. В разрезе налогов недоимка составляет: по налогу на доходы физических лиц 21,6 тыс. рублей, по  налогу на имущество физических лиц 211,9 тыс. рублей и  по земельному налогу 1 072,3 тыс. рублей.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Безвозмездные поступления от других бюджетов бюджетной системы Российской Федерации за 2023 год составили 14 291,4 тыс. рублей, в том числе: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дотация на премирование победителей Всероссийского конкурса «Лучшая муниципальная 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 практика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 в сумме 4 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250,0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рублей;</a:t>
            </a:r>
            <a:endParaRPr lang="ru-RU" sz="1600" dirty="0" smtClean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дотация на выравнивание бюджетной обеспеченности поселений – 155,7 тыс. рублей;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субвенции бюджетам сельских поселений на осуществление первичного воинского учета на территориях, где   отсутствуют военные комиссариаты – 288,1 тыс. рублей; 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- 8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052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,0 тыс. рублей;</a:t>
            </a:r>
          </a:p>
          <a:p>
            <a:pPr marL="560070" indent="-285750" algn="just"/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</a:rPr>
              <a:t>- межбюджетные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</a:rPr>
              <a:t>трансферты на выполнение полномочий по уточнению сведений о границах населенных пунктов и территориальных зон в ЕГРН в сумме 1 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</a:rPr>
              <a:t>500,0 тыс. рублей;</a:t>
            </a:r>
          </a:p>
          <a:p>
            <a:pPr marL="560070" indent="-285750" algn="just"/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</a:rPr>
              <a:t>- межбюджетные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</a:rPr>
              <a:t>трансферты бюджетам сельских поселений за достижение показателей деятельности в сумме  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</a:rPr>
              <a:t>45,6 тыс.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</a:rPr>
              <a:t>рублей.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1600" dirty="0" smtClean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1600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8558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НОВОЗАХАРКИНСКОГО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ПО РАЗДЕЛАМ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709458"/>
              </p:ext>
            </p:extLst>
          </p:nvPr>
        </p:nvGraphicFramePr>
        <p:xfrm>
          <a:off x="323528" y="1196752"/>
          <a:ext cx="8640960" cy="49145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0"/>
                <a:gridCol w="1209969"/>
                <a:gridCol w="1912344"/>
                <a:gridCol w="1558207"/>
              </a:tblGrid>
              <a:tr h="94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2023 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2023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5 862,9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5 271,8</a:t>
                      </a:r>
                      <a:endParaRPr kumimoji="0" lang="ru-RU" sz="2000" i="0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89,9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0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288,1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288,1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безопасность и правоохранительная</a:t>
                      </a:r>
                      <a:r>
                        <a:rPr lang="ru-RU" sz="20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деятельность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169,3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109,0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64,4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3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  <a:endParaRPr lang="ru-RU" sz="2000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14 413,8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12 807,5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88,9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4 663,0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364,4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7,8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124,8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84,0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25 521,9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18 945,6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74,2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НОВОЗАХАРКИНСКОГО МУНИЦИПАЛЬНОГО ОБРАЗОВАНИЯ ЗА 2023 ГОД (%)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779243"/>
              </p:ext>
            </p:extLst>
          </p:nvPr>
        </p:nvGraphicFramePr>
        <p:xfrm>
          <a:off x="467544" y="980728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3246</TotalTime>
  <Words>957</Words>
  <Application>Microsoft Office PowerPoint</Application>
  <PresentationFormat>Экран (4:3)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 Unicode MS</vt:lpstr>
      <vt:lpstr>Arial Black</vt:lpstr>
      <vt:lpstr>Calibri</vt:lpstr>
      <vt:lpstr>Constantia</vt:lpstr>
      <vt:lpstr>Courier New</vt:lpstr>
      <vt:lpstr>PT Astra Serif</vt:lpstr>
      <vt:lpstr>Times New Roman</vt:lpstr>
      <vt:lpstr>Wingdings</vt:lpstr>
      <vt:lpstr>Wingdings 2</vt:lpstr>
      <vt:lpstr>Поток</vt:lpstr>
      <vt:lpstr>БЮДЖЕТ ДЛЯ ГРАЖДАН</vt:lpstr>
      <vt:lpstr>ЧТО ТАКОЕ ИСПОЛНЕНИЕ БЮДЖЕТА ?</vt:lpstr>
      <vt:lpstr>ОСНОВНЫЕ ПАРАМЕТРЫ БЮДЖЕТА НОВОЗАХАРКИНСКОГО МУНИЦИПАЛЬНОГО ОБРАЗОВАНИЯ  </vt:lpstr>
      <vt:lpstr>                       ДОХОДЫ  БЮДЖЕТА НОВОЗАХАРКИНСКОГО МУНИЦИПАЛЬНОГО ОБРАЗОВАНИЯ  ЗА 2023 ГОД (%)</vt:lpstr>
      <vt:lpstr>Налоговые доходы (тыс. руб.) </vt:lpstr>
      <vt:lpstr>   Неналоговые доходы (тыс. руб.) </vt:lpstr>
      <vt:lpstr>Презентация PowerPoint</vt:lpstr>
      <vt:lpstr>    РАСХОДЫ  БЮДЖЕТА НОВОЗАХАРКИНСКОГО МУНИЦИПАЛЬНОГО ОБРАЗОВАНИЯ                                                                 ПО РАЗДЕЛАМ                                          (тыс. руб.)  </vt:lpstr>
      <vt:lpstr>СТРУКТУРА РАСХОДОВ БЮДЖЕТА НОВОЗАХАРКИНСКОГО МУНИЦИПАЛЬНОГО ОБРАЗОВАНИЯ ЗА 2023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ЗА 2023 ГОД</vt:lpstr>
      <vt:lpstr>КОНТАКТНАЯ ИНФОРМАЦИЯ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RePack by Diakov</cp:lastModifiedBy>
  <cp:revision>404</cp:revision>
  <dcterms:created xsi:type="dcterms:W3CDTF">2016-03-02T07:51:07Z</dcterms:created>
  <dcterms:modified xsi:type="dcterms:W3CDTF">2024-05-30T07:28:15Z</dcterms:modified>
</cp:coreProperties>
</file>